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9" r:id="rId2"/>
  </p:sldMasterIdLst>
  <p:notesMasterIdLst>
    <p:notesMasterId r:id="rId57"/>
  </p:notesMasterIdLst>
  <p:handoutMasterIdLst>
    <p:handoutMasterId r:id="rId58"/>
  </p:handoutMasterIdLst>
  <p:sldIdLst>
    <p:sldId id="1232" r:id="rId3"/>
    <p:sldId id="1546" r:id="rId4"/>
    <p:sldId id="1474" r:id="rId5"/>
    <p:sldId id="1475" r:id="rId6"/>
    <p:sldId id="1574" r:id="rId7"/>
    <p:sldId id="1591" r:id="rId8"/>
    <p:sldId id="1562" r:id="rId9"/>
    <p:sldId id="1588" r:id="rId10"/>
    <p:sldId id="1589" r:id="rId11"/>
    <p:sldId id="1989" r:id="rId12"/>
    <p:sldId id="1590" r:id="rId13"/>
    <p:sldId id="1476" r:id="rId14"/>
    <p:sldId id="1500" r:id="rId15"/>
    <p:sldId id="1592" r:id="rId16"/>
    <p:sldId id="1983" r:id="rId17"/>
    <p:sldId id="1958" r:id="rId18"/>
    <p:sldId id="1959" r:id="rId19"/>
    <p:sldId id="1957" r:id="rId20"/>
    <p:sldId id="1962" r:id="rId21"/>
    <p:sldId id="1984" r:id="rId22"/>
    <p:sldId id="1963" r:id="rId23"/>
    <p:sldId id="1964" r:id="rId24"/>
    <p:sldId id="1965" r:id="rId25"/>
    <p:sldId id="1966" r:id="rId26"/>
    <p:sldId id="1985" r:id="rId27"/>
    <p:sldId id="1952" r:id="rId28"/>
    <p:sldId id="1967" r:id="rId29"/>
    <p:sldId id="1968" r:id="rId30"/>
    <p:sldId id="1969" r:id="rId31"/>
    <p:sldId id="1970" r:id="rId32"/>
    <p:sldId id="1986" r:id="rId33"/>
    <p:sldId id="1971" r:id="rId34"/>
    <p:sldId id="1972" r:id="rId35"/>
    <p:sldId id="1973" r:id="rId36"/>
    <p:sldId id="1974" r:id="rId37"/>
    <p:sldId id="1987" r:id="rId38"/>
    <p:sldId id="1975" r:id="rId39"/>
    <p:sldId id="1976" r:id="rId40"/>
    <p:sldId id="1977" r:id="rId41"/>
    <p:sldId id="1978" r:id="rId42"/>
    <p:sldId id="1988" r:id="rId43"/>
    <p:sldId id="1979" r:id="rId44"/>
    <p:sldId id="1980" r:id="rId45"/>
    <p:sldId id="1981" r:id="rId46"/>
    <p:sldId id="1982" r:id="rId47"/>
    <p:sldId id="1547" r:id="rId48"/>
    <p:sldId id="1583" r:id="rId49"/>
    <p:sldId id="1586" r:id="rId50"/>
    <p:sldId id="1587" r:id="rId51"/>
    <p:sldId id="1990" r:id="rId52"/>
    <p:sldId id="1991" r:id="rId53"/>
    <p:sldId id="1522" r:id="rId54"/>
    <p:sldId id="1523" r:id="rId55"/>
    <p:sldId id="1380" r:id="rId5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P:OCC Robbery Desk ANB - Thoms" initials="GRDA-T" lastIdx="1" clrIdx="5">
    <p:extLst>
      <p:ext uri="{19B8F6BF-5375-455C-9EA6-DF929625EA0E}">
        <p15:presenceInfo xmlns:p15="http://schemas.microsoft.com/office/powerpoint/2012/main" userId="S-1-5-21-1487881547-661997213-621696214-209734" providerId="AD"/>
      </p:ext>
    </p:extLst>
  </p:cmAuthor>
  <p:cmAuthor id="2" name="GP:OD &amp; Strat Man:Intern:Nkonzo A" initials="G&amp;SMA" lastIdx="5" clrIdx="1">
    <p:extLst>
      <p:ext uri="{19B8F6BF-5375-455C-9EA6-DF929625EA0E}">
        <p15:presenceInfo xmlns:p15="http://schemas.microsoft.com/office/powerpoint/2012/main" userId="GP:OD &amp; Strat Man:Intern:Nkonzo A" providerId="None"/>
      </p:ext>
    </p:extLst>
  </p:cmAuthor>
  <p:cmAuthor id="3" name="GPD:Tshwane District:MIC:Rametsi TM - Capt" initials="GDT-C" lastIdx="10" clrIdx="2">
    <p:extLst>
      <p:ext uri="{19B8F6BF-5375-455C-9EA6-DF929625EA0E}">
        <p15:presenceInfo xmlns:p15="http://schemas.microsoft.com/office/powerpoint/2012/main" userId="S-1-5-21-1487881547-661997213-621696214-144321" providerId="AD"/>
      </p:ext>
    </p:extLst>
  </p:cmAuthor>
  <p:cmAuthor id="4" name="GP:OD &amp; Strat Man Provincial Head" initials="G&amp;SMPH [2]" lastIdx="11" clrIdx="3">
    <p:extLst>
      <p:ext uri="{19B8F6BF-5375-455C-9EA6-DF929625EA0E}">
        <p15:presenceInfo xmlns:p15="http://schemas.microsoft.com/office/powerpoint/2012/main" userId="S-1-5-21-1487881547-661997213-621696214-3389" providerId="AD"/>
      </p:ext>
    </p:extLst>
  </p:cmAuthor>
  <p:cmAuthor id="5" name="GP:OD &amp; Strat Man:Ganess J - Lt Col" initials="G&amp;SMJ-LC" lastIdx="1" clrIdx="4">
    <p:extLst>
      <p:ext uri="{19B8F6BF-5375-455C-9EA6-DF929625EA0E}">
        <p15:presenceInfo xmlns:p15="http://schemas.microsoft.com/office/powerpoint/2012/main" userId="S-1-5-21-1487881547-661997213-621696214-410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5408F"/>
    <a:srgbClr val="30EE78"/>
    <a:srgbClr val="002060"/>
    <a:srgbClr val="FFFFB7"/>
    <a:srgbClr val="62B8BC"/>
    <a:srgbClr val="EDF0F3"/>
    <a:srgbClr val="ADB9CA"/>
    <a:srgbClr val="BFBFB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2368" autoAdjust="0"/>
  </p:normalViewPr>
  <p:slideViewPr>
    <p:cSldViewPr snapToGrid="0">
      <p:cViewPr varScale="1">
        <p:scale>
          <a:sx n="70" d="100"/>
          <a:sy n="70" d="100"/>
        </p:scale>
        <p:origin x="339" y="27"/>
      </p:cViewPr>
      <p:guideLst>
        <p:guide orient="horz" pos="2160"/>
        <p:guide pos="3840"/>
      </p:guideLst>
    </p:cSldViewPr>
  </p:slideViewPr>
  <p:outlineViewPr>
    <p:cViewPr>
      <p:scale>
        <a:sx n="33" d="100"/>
        <a:sy n="33" d="100"/>
      </p:scale>
      <p:origin x="0" y="-362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6" d="100"/>
          <a:sy n="36" d="100"/>
        </p:scale>
        <p:origin x="234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5659" cy="498056"/>
          </a:xfrm>
          <a:prstGeom prst="rect">
            <a:avLst/>
          </a:prstGeom>
        </p:spPr>
        <p:txBody>
          <a:bodyPr vert="horz" lIns="91422" tIns="45711" rIns="91422" bIns="45711" rtlCol="0"/>
          <a:lstStyle>
            <a:lvl1pPr algn="l">
              <a:defRPr sz="1200"/>
            </a:lvl1pPr>
          </a:lstStyle>
          <a:p>
            <a:endParaRPr lang="en-ZA" dirty="0"/>
          </a:p>
        </p:txBody>
      </p:sp>
      <p:sp>
        <p:nvSpPr>
          <p:cNvPr id="3" name="Date Placeholder 2"/>
          <p:cNvSpPr>
            <a:spLocks noGrp="1"/>
          </p:cNvSpPr>
          <p:nvPr>
            <p:ph type="dt" sz="quarter" idx="1"/>
          </p:nvPr>
        </p:nvSpPr>
        <p:spPr>
          <a:xfrm>
            <a:off x="3850448" y="0"/>
            <a:ext cx="2945659" cy="498056"/>
          </a:xfrm>
          <a:prstGeom prst="rect">
            <a:avLst/>
          </a:prstGeom>
        </p:spPr>
        <p:txBody>
          <a:bodyPr vert="horz" lIns="91422" tIns="45711" rIns="91422" bIns="45711" rtlCol="0"/>
          <a:lstStyle>
            <a:lvl1pPr algn="r">
              <a:defRPr sz="1200"/>
            </a:lvl1pPr>
          </a:lstStyle>
          <a:p>
            <a:fld id="{145A24F7-EF13-4227-BF0E-524F3A1381FF}" type="datetimeFigureOut">
              <a:rPr lang="en-ZA" smtClean="0"/>
              <a:t>2025/05/13</a:t>
            </a:fld>
            <a:endParaRPr lang="en-ZA" dirty="0"/>
          </a:p>
        </p:txBody>
      </p:sp>
      <p:sp>
        <p:nvSpPr>
          <p:cNvPr id="4" name="Footer Placeholder 3"/>
          <p:cNvSpPr>
            <a:spLocks noGrp="1"/>
          </p:cNvSpPr>
          <p:nvPr>
            <p:ph type="ftr" sz="quarter" idx="2"/>
          </p:nvPr>
        </p:nvSpPr>
        <p:spPr>
          <a:xfrm>
            <a:off x="4" y="9428590"/>
            <a:ext cx="2945659" cy="498055"/>
          </a:xfrm>
          <a:prstGeom prst="rect">
            <a:avLst/>
          </a:prstGeom>
        </p:spPr>
        <p:txBody>
          <a:bodyPr vert="horz" lIns="91422" tIns="45711" rIns="91422" bIns="45711"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8" y="9428590"/>
            <a:ext cx="2945659" cy="498055"/>
          </a:xfrm>
          <a:prstGeom prst="rect">
            <a:avLst/>
          </a:prstGeom>
        </p:spPr>
        <p:txBody>
          <a:bodyPr vert="horz" lIns="91422" tIns="45711" rIns="91422" bIns="45711" rtlCol="0" anchor="b"/>
          <a:lstStyle>
            <a:lvl1pPr algn="r">
              <a:defRPr sz="1200"/>
            </a:lvl1pPr>
          </a:lstStyle>
          <a:p>
            <a:fld id="{9C7AF1F9-31C5-4658-A82A-A6C14028888C}" type="slidenum">
              <a:rPr lang="en-ZA" smtClean="0"/>
              <a:t>‹#›</a:t>
            </a:fld>
            <a:endParaRPr lang="en-ZA" dirty="0"/>
          </a:p>
        </p:txBody>
      </p:sp>
    </p:spTree>
    <p:extLst>
      <p:ext uri="{BB962C8B-B14F-4D97-AF65-F5344CB8AC3E}">
        <p14:creationId xmlns:p14="http://schemas.microsoft.com/office/powerpoint/2010/main" val="19061558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5659" cy="498056"/>
          </a:xfrm>
          <a:prstGeom prst="rect">
            <a:avLst/>
          </a:prstGeom>
        </p:spPr>
        <p:txBody>
          <a:bodyPr vert="horz" lIns="91422" tIns="45711" rIns="91422" bIns="45711" rtlCol="0"/>
          <a:lstStyle>
            <a:lvl1pPr algn="l">
              <a:defRPr sz="1200"/>
            </a:lvl1pPr>
          </a:lstStyle>
          <a:p>
            <a:endParaRPr lang="en-ZA" dirty="0"/>
          </a:p>
        </p:txBody>
      </p:sp>
      <p:sp>
        <p:nvSpPr>
          <p:cNvPr id="3" name="Date Placeholder 2"/>
          <p:cNvSpPr>
            <a:spLocks noGrp="1"/>
          </p:cNvSpPr>
          <p:nvPr>
            <p:ph type="dt" idx="1"/>
          </p:nvPr>
        </p:nvSpPr>
        <p:spPr>
          <a:xfrm>
            <a:off x="3850448" y="0"/>
            <a:ext cx="2945659" cy="498056"/>
          </a:xfrm>
          <a:prstGeom prst="rect">
            <a:avLst/>
          </a:prstGeom>
        </p:spPr>
        <p:txBody>
          <a:bodyPr vert="horz" lIns="91422" tIns="45711" rIns="91422" bIns="45711" rtlCol="0"/>
          <a:lstStyle>
            <a:lvl1pPr algn="r">
              <a:defRPr sz="1200"/>
            </a:lvl1pPr>
          </a:lstStyle>
          <a:p>
            <a:fld id="{3668DC1F-86CA-47B9-9F14-0996E48587B8}" type="datetimeFigureOut">
              <a:rPr lang="en-ZA" smtClean="0"/>
              <a:t>2025/05/13</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2" tIns="45711" rIns="91422" bIns="45711" rtlCol="0" anchor="ctr"/>
          <a:lstStyle/>
          <a:p>
            <a:endParaRPr lang="en-ZA" dirty="0"/>
          </a:p>
        </p:txBody>
      </p:sp>
      <p:sp>
        <p:nvSpPr>
          <p:cNvPr id="5" name="Notes Placeholder 4"/>
          <p:cNvSpPr>
            <a:spLocks noGrp="1"/>
          </p:cNvSpPr>
          <p:nvPr>
            <p:ph type="body" sz="quarter" idx="3"/>
          </p:nvPr>
        </p:nvSpPr>
        <p:spPr>
          <a:xfrm>
            <a:off x="679769" y="4777196"/>
            <a:ext cx="5438140" cy="3908614"/>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4" y="9428590"/>
            <a:ext cx="2945659" cy="498055"/>
          </a:xfrm>
          <a:prstGeom prst="rect">
            <a:avLst/>
          </a:prstGeom>
        </p:spPr>
        <p:txBody>
          <a:bodyPr vert="horz" lIns="91422" tIns="45711" rIns="91422" bIns="45711"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8" y="9428590"/>
            <a:ext cx="2945659" cy="498055"/>
          </a:xfrm>
          <a:prstGeom prst="rect">
            <a:avLst/>
          </a:prstGeom>
        </p:spPr>
        <p:txBody>
          <a:bodyPr vert="horz" lIns="91422" tIns="45711" rIns="91422" bIns="45711" rtlCol="0" anchor="b"/>
          <a:lstStyle>
            <a:lvl1pPr algn="r">
              <a:defRPr sz="1200"/>
            </a:lvl1pPr>
          </a:lstStyle>
          <a:p>
            <a:fld id="{9B7BCA9F-F0C4-4676-B2A5-1B993AB766C1}" type="slidenum">
              <a:rPr lang="en-ZA" smtClean="0"/>
              <a:t>‹#›</a:t>
            </a:fld>
            <a:endParaRPr lang="en-ZA" dirty="0"/>
          </a:p>
        </p:txBody>
      </p:sp>
    </p:spTree>
    <p:extLst>
      <p:ext uri="{BB962C8B-B14F-4D97-AF65-F5344CB8AC3E}">
        <p14:creationId xmlns:p14="http://schemas.microsoft.com/office/powerpoint/2010/main" val="10544593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60695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1">
              <a:defRPr/>
            </a:pPr>
            <a:fld id="{9B7BCA9F-F0C4-4676-B2A5-1B993AB766C1}" type="slidenum">
              <a:rPr lang="en-ZA">
                <a:solidFill>
                  <a:prstClr val="black"/>
                </a:solidFill>
                <a:latin typeface="Calibri" panose="020F0502020204030204"/>
              </a:rPr>
              <a:pPr defTabSz="914211">
                <a:defRPr/>
              </a:pPr>
              <a:t>13</a:t>
            </a:fld>
            <a:endParaRPr lang="en-ZA">
              <a:solidFill>
                <a:prstClr val="black"/>
              </a:solidFill>
              <a:latin typeface="Calibri" panose="020F0502020204030204"/>
            </a:endParaRPr>
          </a:p>
        </p:txBody>
      </p:sp>
    </p:spTree>
    <p:extLst>
      <p:ext uri="{BB962C8B-B14F-4D97-AF65-F5344CB8AC3E}">
        <p14:creationId xmlns:p14="http://schemas.microsoft.com/office/powerpoint/2010/main" val="310745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FE727-0B93-8CDA-D56B-6C1D9C3EA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2FFA4-15F1-773A-F04F-D74E154F9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7B2F2-EA6F-0B8D-4827-B7EBF9A257EE}"/>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20253379-480F-2685-3658-9CFE4B238EF9}"/>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63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EDD09-5965-5F30-88C4-0F82065B4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82ADC-530B-A7F0-AD67-9A87309FF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6070B-EF6C-682A-D751-332C51C452C7}"/>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A31C97F6-5FE2-947F-7BCF-76F059544AD1}"/>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20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3345A-E7AF-42D8-A835-776A25A5F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47273-6A56-A70E-081A-826064C7B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A253A-1FB5-3BCB-2844-206DF63B9AB5}"/>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21953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48FE-F6EF-A885-9C2F-F36D4D17A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CEE88-A42A-8A82-AB69-D12A279FE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C83CB-F73F-1641-44C6-934527C18736}"/>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3591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A397-2FCE-80B7-E121-AD7F94AA1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F218D-C9AD-3A62-D2C5-A8E7715C0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B8CE0-B285-464E-ED6B-C8C6DFD59790}"/>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93404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0EDFA-4E01-86A4-1477-7463A8EF8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4BC81-E4F7-AD8E-C5A9-C9EE50F76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13392-42D1-FD1B-2575-CA55334B2C2E}"/>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516517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92BCE-E176-6033-860F-DFF7BCCC2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34FAF-D96E-A7BC-C6FE-35CA4953E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348F5-1A7D-D511-D1E6-B0A85BE3D959}"/>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91866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C98B8-3BB7-839B-533A-068C3FFF1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2B080-372D-51D4-F0EC-B0ECDF33F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33DEE-1B7E-390D-5A02-6A147BE150B0}"/>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172903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62F1-F71D-DB25-0231-B4EADB8EC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5BCFB-751D-C091-583B-419A1FB12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4FE04-C7F4-3F9C-8685-7A27C75AEB9F}"/>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04291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19975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9308-687F-EF06-7A26-24C4B15B4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BE9C3-E5E4-4E52-CE15-86E0C0ED9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D2A89-9B12-3279-D41B-076393113C0C}"/>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986956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8CF85-3061-A7EC-548A-18EBD47B5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29F82B-5561-96FF-F1D0-2F63AB205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4FCEA0-D8AA-D517-6A85-78DD50BB2E15}"/>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811485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59340-0215-208C-F32D-BAE90B233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23EC7-FADF-4F03-DB35-EEFC3CA02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12DE0-A8EC-F905-6A30-1939B9A28DFA}"/>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685908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DC5C5-EB8D-46C5-937A-1D97F8A01F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877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9532A-BBA9-8C2F-76B5-021B4322E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5A1C4-3FE4-BE76-C2C8-97691FE98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5B306-CD50-8CB4-4D91-ECF81088E488}"/>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092138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0509-0877-6EE7-658F-D0D37AE1F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DA931-0C8E-E2CC-8392-167590413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66D35-DD06-D380-DA1D-24F2A614D0F8}"/>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702819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BBE1-6303-1831-2B68-61BC16EDC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2C0C3-0B56-8AD2-F21D-EEC871ABD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8E0F1-807A-BCC7-5107-DF28CDA2917A}"/>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691085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A360-AFF7-80A1-3A4E-C539477AF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E59B5-CA2D-A88D-667B-ABD04C2DD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ABA8F-CAFF-33E7-C0A7-81242BE3CAF6}"/>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82004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A570-6457-E5CF-D474-E8741F1A9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64693-FA0C-2820-70BE-01B55614A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05B17-FF81-032D-0404-F3FC1A43748C}"/>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106657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87F02-0960-A7C4-BD63-B4AE9E3F4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8E095-7599-CA68-D0D7-5AA0E4F9F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2A334-AB6E-4C15-2633-026A433A17EA}"/>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51191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1">
              <a:defRPr/>
            </a:pPr>
            <a:fld id="{9B7BCA9F-F0C4-4676-B2A5-1B993AB766C1}" type="slidenum">
              <a:rPr lang="en-ZA">
                <a:solidFill>
                  <a:prstClr val="black"/>
                </a:solidFill>
                <a:latin typeface="Calibri" panose="020F0502020204030204"/>
              </a:rPr>
              <a:pPr defTabSz="914211">
                <a:defRPr/>
              </a:pPr>
              <a:t>4</a:t>
            </a:fld>
            <a:endParaRPr lang="en-ZA">
              <a:solidFill>
                <a:prstClr val="black"/>
              </a:solidFill>
              <a:latin typeface="Calibri" panose="020F0502020204030204"/>
            </a:endParaRPr>
          </a:p>
        </p:txBody>
      </p:sp>
    </p:spTree>
    <p:extLst>
      <p:ext uri="{BB962C8B-B14F-4D97-AF65-F5344CB8AC3E}">
        <p14:creationId xmlns:p14="http://schemas.microsoft.com/office/powerpoint/2010/main" val="3270366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444F6-CF47-D37E-B547-B292264A4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B8198-89ED-177B-D10C-C5363A4A6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74408-C38D-798E-3203-2050006B780D}"/>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011871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7EF36-1CB9-C5A5-BC90-53A3CFD23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56494-9221-BB85-2FE4-81169F8A0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2A29D-3864-211F-542D-2F26FB968095}"/>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169554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F3D00-0779-EA07-B235-34D5CAFBD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B8CA8-7C6D-BD86-6D28-A0091C902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D0735-80CB-23E4-70CD-A3CAFDA6CF82}"/>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545994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5AC18-2906-1FF4-4C9E-E2137CAAA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D6432-2B01-8CD0-97E0-D63EDD63B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2EE6E-1760-F040-374D-CF1245789987}"/>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158657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DADDD-6A5E-CFDE-8962-4348BADD4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3654A-D107-4CF6-1D23-B07E939BD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F72BA-5797-87F7-607E-DAE1189163C3}"/>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10543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EC04-2C68-0FE5-E9C4-415A38CE6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F4A7D-826D-95BF-7496-3CDF41272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0D1B1-D44B-94D0-BE88-14D755F1C584}"/>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766298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4372C-10DE-730A-8975-056301BE2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D2333-1EF9-5AF8-9004-503A767C6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97825-AC29-C15E-3C82-D43BDCA9660B}"/>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469961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0C7B1-E9A9-EDC1-6D18-D1A127CC7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52114-BEAE-0054-FFE1-678CAFC72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7DF993-5AD4-043E-64B7-2290DB0BFA3A}"/>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870937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10558-BD92-87E8-D5FC-ABAC62EEA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1ADD0-02BA-9D76-2DF6-5DBD4DFB9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B3DA3-5885-B38B-5046-A9A1D26C084D}"/>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099092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EA9F4-6255-0717-280A-45F711D64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FAF9E-B154-59AE-9A3A-B2FDFE462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1E642-B53E-C03C-37B5-487744AA6A2C}"/>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64060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54FF0-987E-80F3-6446-95515A08F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2ABA5-F46F-1C2D-A47C-20527B8E2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92027-C5CB-F9A7-7478-4D004A50CE01}"/>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790659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3D95-F143-454A-72DB-B1D863155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55705-CD11-9626-14D7-C60C77038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79B45-3012-7705-7CA2-54140A7FD340}"/>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027980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9FB9A-C32C-B79E-F031-B03E99054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55376-195B-CB66-5DA9-B1BB2DCC4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E486A-F63A-8E15-6D4E-658D9EAF2BF2}"/>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037670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A299D-262E-AD62-DCEC-B1BA63FAE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1CD9D-4D99-2D40-857C-4F55F4ED3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384AE-9F14-3ABD-DA09-CA3CF91DE5F6}"/>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402859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E16A7-956C-2230-830A-13DC5C309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CB7D3-6489-80AD-D775-5A1839EE4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84E5D-5D1C-911C-3D9D-2EFAE8CDFCEA}"/>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D6433CC-5E8F-AEB3-AFDB-4DA9256050A1}"/>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47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191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E16A7-956C-2230-830A-13DC5C309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CB7D3-6489-80AD-D775-5A1839EE4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84E5D-5D1C-911C-3D9D-2EFAE8CDFCEA}"/>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D6433CC-5E8F-AEB3-AFDB-4DA9256050A1}"/>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48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4136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E16A7-956C-2230-830A-13DC5C309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CB7D3-6489-80AD-D775-5A1839EE4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84E5D-5D1C-911C-3D9D-2EFAE8CDFCEA}"/>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D6433CC-5E8F-AEB3-AFDB-4DA9256050A1}"/>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964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E4AD6-EE36-7845-506E-8566CE974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650C2-F1EE-76C5-7DF2-A141A22F6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13E83-1530-B148-ED55-FDEF90664A3D}"/>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F8BC519-94A6-9BF0-C921-FA883E89F237}"/>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464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AF7A-95BE-2491-9B2B-2B5696024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A4916-46C8-0646-6B4C-BEB3F5F57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765C6-185D-8BDB-B4EB-6CD97AAAA99D}"/>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0708A22F-B8B5-65F2-758D-52CD1AB918E6}"/>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51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84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1">
              <a:defRPr/>
            </a:pPr>
            <a:fld id="{9B7BCA9F-F0C4-4676-B2A5-1B993AB766C1}" type="slidenum">
              <a:rPr lang="en-ZA">
                <a:solidFill>
                  <a:prstClr val="black"/>
                </a:solidFill>
                <a:latin typeface="Calibri" panose="020F0502020204030204"/>
              </a:rPr>
              <a:pPr defTabSz="914211">
                <a:defRPr/>
              </a:pPr>
              <a:t>53</a:t>
            </a:fld>
            <a:endParaRPr lang="en-ZA">
              <a:solidFill>
                <a:prstClr val="black"/>
              </a:solidFill>
              <a:latin typeface="Calibri" panose="020F0502020204030204"/>
            </a:endParaRPr>
          </a:p>
        </p:txBody>
      </p:sp>
    </p:spTree>
    <p:extLst>
      <p:ext uri="{BB962C8B-B14F-4D97-AF65-F5344CB8AC3E}">
        <p14:creationId xmlns:p14="http://schemas.microsoft.com/office/powerpoint/2010/main" val="34585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45CAB-5C02-ED26-FABC-408F6C1F4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249B3-13A4-181B-2866-B99E0F180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46FF0-F389-8A67-7260-80955A73992A}"/>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53BE882-284A-C0D8-AA93-D3536C8EBB49}"/>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05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97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D532B-ADB5-2A55-DEE6-9B0086D8F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35151-BE13-A953-A403-4B5F9966D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033F5-C562-5849-7586-B8429703767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3D627D4-585D-0481-7A3F-D476E5A4156E}"/>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10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F22F3-D8DC-698D-5330-267396249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8B931-5C11-A2D6-76C5-86319B5DB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89418-831F-3BA7-497E-9F07A30D0AF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B9C12BC-F3D1-3A56-AC63-C21E09E52CF3}"/>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51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2EF4D-EA0D-18FC-AD00-FDFE95AD1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9CD7B-C5A8-0037-4552-755C51614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A15A8-124B-1E7E-7448-AABFCCC6A167}"/>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6FB7E8C4-9EC1-E76C-4C68-48BA78255646}"/>
              </a:ext>
            </a:extLst>
          </p:cNvPr>
          <p:cNvSpPr>
            <a:spLocks noGrp="1"/>
          </p:cNvSpPr>
          <p:nvPr>
            <p:ph type="sldNum" sz="quarter" idx="10"/>
          </p:nvPr>
        </p:nvSpPr>
        <p:spPr/>
        <p:txBody>
          <a:bodyPr/>
          <a:lstStyle/>
          <a:p>
            <a:pPr marL="0" marR="0" lvl="0" indent="0" algn="r" defTabSz="914211" rtl="0" eaLnBrk="1" fontAlgn="auto" latinLnBrk="0" hangingPunct="1">
              <a:lnSpc>
                <a:spcPct val="100000"/>
              </a:lnSpc>
              <a:spcBef>
                <a:spcPts val="0"/>
              </a:spcBef>
              <a:spcAft>
                <a:spcPts val="0"/>
              </a:spcAft>
              <a:buClrTx/>
              <a:buSzTx/>
              <a:buFontTx/>
              <a:buNone/>
              <a:tabLst/>
              <a:defRPr/>
            </a:pPr>
            <a:fld id="{9B7BCA9F-F0C4-4676-B2A5-1B993AB766C1}"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11"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343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sp>
        <p:nvSpPr>
          <p:cNvPr id="12" name="Right Triangle 11"/>
          <p:cNvSpPr/>
          <p:nvPr userDrawn="1"/>
        </p:nvSpPr>
        <p:spPr>
          <a:xfrm flipV="1">
            <a:off x="1" y="-2"/>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14" name="Picture 13"/>
          <p:cNvPicPr>
            <a:picLocks noChangeAspect="1"/>
          </p:cNvPicPr>
          <p:nvPr userDrawn="1"/>
        </p:nvPicPr>
        <p:blipFill>
          <a:blip r:embed="rId2"/>
          <a:stretch>
            <a:fillRect/>
          </a:stretch>
        </p:blipFill>
        <p:spPr>
          <a:xfrm>
            <a:off x="7218855" y="3703652"/>
            <a:ext cx="1197234" cy="1072885"/>
          </a:xfrm>
          <a:prstGeom prst="rect">
            <a:avLst/>
          </a:prstGeom>
        </p:spPr>
      </p:pic>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cxnSp>
        <p:nvCxnSpPr>
          <p:cNvPr id="10" name="Straight Connector 9"/>
          <p:cNvCxnSpPr/>
          <p:nvPr userDrawn="1"/>
        </p:nvCxnSpPr>
        <p:spPr>
          <a:xfrm flipV="1">
            <a:off x="8416089" y="3807995"/>
            <a:ext cx="0" cy="2615183"/>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16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62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1151039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21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1" r="983" b="2956"/>
          <a:stretch/>
        </p:blipFill>
        <p:spPr>
          <a:xfrm>
            <a:off x="2" y="1"/>
            <a:ext cx="12191999" cy="2197051"/>
          </a:xfrm>
          <a:prstGeom prst="rect">
            <a:avLst/>
          </a:prstGeom>
        </p:spPr>
      </p:pic>
      <p:sp>
        <p:nvSpPr>
          <p:cNvPr id="6" name="Slide Number Placeholder 5"/>
          <p:cNvSpPr txBox="1">
            <a:spLocks/>
          </p:cNvSpPr>
          <p:nvPr userDrawn="1"/>
        </p:nvSpPr>
        <p:spPr>
          <a:xfrm>
            <a:off x="11688544" y="1"/>
            <a:ext cx="503457" cy="368490"/>
          </a:xfrm>
          <a:prstGeom prst="rect">
            <a:avLst/>
          </a:prstGeom>
          <a:solidFill>
            <a:srgbClr val="25408F"/>
          </a:solidFill>
          <a:ln>
            <a:noFill/>
          </a:ln>
          <a:effectLst/>
        </p:spPr>
        <p:txBody>
          <a:bodyPr vert="horz" lIns="91440" tIns="45720" rIns="91440" bIns="45720" rtlCol="0" anchor="ctr"/>
          <a:lstStyle>
            <a:defPPr>
              <a:defRPr lang="en-US"/>
            </a:defPPr>
            <a:lvl1pPr marL="0" algn="r" defTabSz="914400" rtl="0" eaLnBrk="1" latinLnBrk="0" hangingPunct="1">
              <a:defRPr sz="14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2591ACE-3A61-4E8B-BD15-628075982D43}" type="slidenum">
              <a:rPr lang="en-ZA" sz="1400" b="0" smtClean="0">
                <a:solidFill>
                  <a:schemeClr val="bg1"/>
                </a:solidFill>
              </a:rPr>
              <a:pPr algn="ctr"/>
              <a:t>‹#›</a:t>
            </a:fld>
            <a:endParaRPr lang="en-ZA" sz="1400" b="0" dirty="0">
              <a:solidFill>
                <a:schemeClr val="bg1"/>
              </a:solidFill>
            </a:endParaRPr>
          </a:p>
        </p:txBody>
      </p:sp>
    </p:spTree>
    <p:extLst>
      <p:ext uri="{BB962C8B-B14F-4D97-AF65-F5344CB8AC3E}">
        <p14:creationId xmlns:p14="http://schemas.microsoft.com/office/powerpoint/2010/main" val="147635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25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2430672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3823457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2826323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100362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243831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483442" y="2495553"/>
            <a:ext cx="10575235" cy="2337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sp>
        <p:nvSpPr>
          <p:cNvPr id="12" name="Right Triangle 11"/>
          <p:cNvSpPr/>
          <p:nvPr userDrawn="1"/>
        </p:nvSpPr>
        <p:spPr>
          <a:xfrm flipV="1">
            <a:off x="10315" y="0"/>
            <a:ext cx="1857152" cy="5146160"/>
          </a:xfrm>
          <a:prstGeom prst="rtTriangle">
            <a:avLst/>
          </a:prstGeom>
          <a:solidFill>
            <a:schemeClr val="tx2">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6" name="Title 1"/>
          <p:cNvSpPr>
            <a:spLocks noGrp="1"/>
          </p:cNvSpPr>
          <p:nvPr>
            <p:ph type="ctrTitle"/>
          </p:nvPr>
        </p:nvSpPr>
        <p:spPr>
          <a:xfrm>
            <a:off x="2225373" y="2983401"/>
            <a:ext cx="7772400" cy="1463040"/>
          </a:xfrm>
        </p:spPr>
        <p:txBody>
          <a:bodyPr anchor="ctr">
            <a:normAutofit/>
          </a:bodyPr>
          <a:lstStyle>
            <a:lvl1pPr algn="r">
              <a:defRPr sz="5000" spc="200" baseline="0">
                <a:solidFill>
                  <a:schemeClr val="accent3">
                    <a:lumMod val="20000"/>
                    <a:lumOff val="80000"/>
                  </a:schemeClr>
                </a:solidFill>
              </a:defRPr>
            </a:lvl1pPr>
          </a:lstStyle>
          <a:p>
            <a:r>
              <a:rPr lang="en-US" dirty="0"/>
              <a:t>Click to edit Master title style</a:t>
            </a:r>
          </a:p>
        </p:txBody>
      </p:sp>
    </p:spTree>
    <p:extLst>
      <p:ext uri="{BB962C8B-B14F-4D97-AF65-F5344CB8AC3E}">
        <p14:creationId xmlns:p14="http://schemas.microsoft.com/office/powerpoint/2010/main" val="425371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3217910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256101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1662004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2054413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1199776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336A716-CFB0-4C81-9DA9-6343EB80D766}" type="slidenum">
              <a:rPr lang="en-ZA" smtClean="0"/>
              <a:t>‹#›</a:t>
            </a:fld>
            <a:endParaRPr lang="en-ZA"/>
          </a:p>
        </p:txBody>
      </p:sp>
    </p:spTree>
    <p:extLst>
      <p:ext uri="{BB962C8B-B14F-4D97-AF65-F5344CB8AC3E}">
        <p14:creationId xmlns:p14="http://schemas.microsoft.com/office/powerpoint/2010/main" val="74244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ight Triangle 7"/>
          <p:cNvSpPr/>
          <p:nvPr userDrawn="1"/>
        </p:nvSpPr>
        <p:spPr>
          <a:xfrm flipV="1">
            <a:off x="1" y="-3"/>
            <a:ext cx="433387" cy="1909765"/>
          </a:xfrm>
          <a:prstGeom prst="rtTriangl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title"/>
          </p:nvPr>
        </p:nvSpPr>
        <p:spPr>
          <a:xfrm>
            <a:off x="1024128" y="350651"/>
            <a:ext cx="10786872" cy="730445"/>
          </a:xfrm>
        </p:spPr>
        <p:txBody>
          <a:bodyPr>
            <a:normAutofit/>
          </a:bodyPr>
          <a:lstStyle>
            <a:lvl1pPr algn="l" defTabSz="914377" rtl="0" eaLnBrk="1" latinLnBrk="0" hangingPunct="1">
              <a:lnSpc>
                <a:spcPct val="80000"/>
              </a:lnSpc>
              <a:spcBef>
                <a:spcPct val="0"/>
              </a:spcBef>
              <a:buNone/>
              <a:defRPr lang="en-US" sz="3200" kern="1200" cap="all" spc="100"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lnSpc>
                <a:spcPct val="150000"/>
              </a:lnSpc>
              <a:defRPr sz="2400">
                <a:latin typeface="Segoe UI" panose="020B0502040204020203" pitchFamily="34" charset="0"/>
                <a:cs typeface="Segoe UI" panose="020B0502040204020203" pitchFamily="34" charset="0"/>
              </a:defRPr>
            </a:lvl1pPr>
            <a:lvl2pPr marL="358775" indent="-358775">
              <a:lnSpc>
                <a:spcPct val="150000"/>
              </a:lnSpc>
              <a:buClr>
                <a:schemeClr val="tx1"/>
              </a:buClr>
              <a:buFont typeface="Symbol" panose="05050102010706020507" pitchFamily="18" charset="2"/>
              <a:buChar char="®"/>
              <a:defRPr sz="2000">
                <a:latin typeface="Arial" panose="020B0604020202020204" pitchFamily="34" charset="0"/>
                <a:cs typeface="Arial" panose="020B0604020202020204" pitchFamily="34" charset="0"/>
              </a:defRPr>
            </a:lvl2pPr>
            <a:lvl3pPr marL="717550" indent="-358775">
              <a:lnSpc>
                <a:spcPct val="150000"/>
              </a:lnSpc>
              <a:buClr>
                <a:schemeClr val="tx1"/>
              </a:buClr>
              <a:buFont typeface="Wingdings" panose="05000000000000000000" pitchFamily="2" charset="2"/>
              <a:buChar char="§"/>
              <a:defRPr sz="1600">
                <a:latin typeface="Arial" panose="020B0604020202020204" pitchFamily="34" charset="0"/>
                <a:cs typeface="Arial" panose="020B0604020202020204" pitchFamily="34" charset="0"/>
              </a:defRPr>
            </a:lvl3pPr>
            <a:lvl4pPr marL="1076325" indent="-358775">
              <a:lnSpc>
                <a:spcPct val="150000"/>
              </a:lnSpc>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4pPr>
            <a:lvl5pPr marL="1436688" indent="-360363">
              <a:lnSpc>
                <a:spcPct val="150000"/>
              </a:lnSpc>
              <a:buClr>
                <a:schemeClr val="tx1"/>
              </a:buClr>
              <a:buFont typeface="Segoe UI" panose="020B0502040204020203" pitchFamily="34" charset="0"/>
              <a:buChar char="‐"/>
              <a:defRPr sz="1600">
                <a:latin typeface="Arial" panose="020B0604020202020204" pitchFamily="34" charset="0"/>
                <a:cs typeface="Arial" panose="020B0604020202020204" pitchFamily="34" charset="0"/>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11218333" y="6583680"/>
            <a:ext cx="973667" cy="274320"/>
          </a:xfrm>
        </p:spPr>
        <p:txBody>
          <a:bodyPr/>
          <a:lstStyle/>
          <a:p>
            <a:fld id="{70AAA570-3596-44A9-950A-E638EE719369}" type="slidenum">
              <a:rPr lang="en-ZA" smtClean="0"/>
              <a:t>‹#›</a:t>
            </a:fld>
            <a:endParaRPr lang="en-ZA" dirty="0"/>
          </a:p>
        </p:txBody>
      </p:sp>
      <p:sp>
        <p:nvSpPr>
          <p:cNvPr id="7" name="Right Triangle 6"/>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9" name="Picture 8"/>
          <p:cNvPicPr>
            <a:picLocks noChangeAspect="1"/>
          </p:cNvPicPr>
          <p:nvPr userDrawn="1"/>
        </p:nvPicPr>
        <p:blipFill>
          <a:blip r:embed="rId2"/>
          <a:stretch>
            <a:fillRect/>
          </a:stretch>
        </p:blipFill>
        <p:spPr>
          <a:xfrm>
            <a:off x="355887" y="495300"/>
            <a:ext cx="369228" cy="330879"/>
          </a:xfrm>
          <a:prstGeom prst="rect">
            <a:avLst/>
          </a:prstGeom>
        </p:spPr>
      </p:pic>
    </p:spTree>
    <p:extLst>
      <p:ext uri="{BB962C8B-B14F-4D97-AF65-F5344CB8AC3E}">
        <p14:creationId xmlns:p14="http://schemas.microsoft.com/office/powerpoint/2010/main" val="361707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Oval 5"/>
          <p:cNvSpPr/>
          <p:nvPr/>
        </p:nvSpPr>
        <p:spPr>
          <a:xfrm>
            <a:off x="-1" y="4"/>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255103" y="96468"/>
            <a:ext cx="1651591" cy="1386774"/>
          </a:xfrm>
          <a:prstGeom prst="rect">
            <a:avLst/>
          </a:prstGeom>
        </p:spPr>
      </p:pic>
    </p:spTree>
    <p:extLst>
      <p:ext uri="{BB962C8B-B14F-4D97-AF65-F5344CB8AC3E}">
        <p14:creationId xmlns:p14="http://schemas.microsoft.com/office/powerpoint/2010/main" val="181160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28790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233356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4951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182139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373888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350651"/>
            <a:ext cx="9720072" cy="7304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30" y="1309687"/>
            <a:ext cx="10786873" cy="492918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1"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ZA" dirty="0"/>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Z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r">
              <a:defRPr sz="1600" b="1">
                <a:solidFill>
                  <a:schemeClr val="tx1">
                    <a:lumMod val="95000"/>
                    <a:lumOff val="5000"/>
                  </a:schemeClr>
                </a:solidFill>
                <a:latin typeface="+mj-lt"/>
              </a:defRPr>
            </a:lvl1pPr>
          </a:lstStyle>
          <a:p>
            <a:fld id="{70AAA570-3596-44A9-950A-E638EE719369}" type="slidenum">
              <a:rPr lang="en-ZA" smtClean="0"/>
              <a:pPr/>
              <a:t>‹#›</a:t>
            </a:fld>
            <a:endParaRPr lang="en-ZA" dirty="0"/>
          </a:p>
        </p:txBody>
      </p:sp>
      <p:cxnSp>
        <p:nvCxnSpPr>
          <p:cNvPr id="7" name="Straight Connector 6"/>
          <p:cNvCxnSpPr/>
          <p:nvPr/>
        </p:nvCxnSpPr>
        <p:spPr>
          <a:xfrm flipV="1">
            <a:off x="762000" y="254812"/>
            <a:ext cx="0" cy="9144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176584"/>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7" r:id="rId13"/>
    <p:sldLayoutId id="2147483698" r:id="rId14"/>
  </p:sldLayoutIdLst>
  <p:hf hdr="0" ftr="0" dt="0"/>
  <p:txStyles>
    <p:titleStyle>
      <a:lvl1pPr algn="l" defTabSz="914377" rtl="0" eaLnBrk="1" latinLnBrk="0" hangingPunct="1">
        <a:lnSpc>
          <a:spcPct val="80000"/>
        </a:lnSpc>
        <a:spcBef>
          <a:spcPct val="0"/>
        </a:spcBef>
        <a:buNone/>
        <a:defRPr sz="5000" kern="1200" cap="all" spc="100" baseline="0">
          <a:solidFill>
            <a:srgbClr val="002060"/>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6A716-CFB0-4C81-9DA9-6343EB80D766}" type="slidenum">
              <a:rPr lang="en-ZA" smtClean="0"/>
              <a:t>‹#›</a:t>
            </a:fld>
            <a:endParaRPr lang="en-ZA"/>
          </a:p>
        </p:txBody>
      </p:sp>
    </p:spTree>
    <p:extLst>
      <p:ext uri="{BB962C8B-B14F-4D97-AF65-F5344CB8AC3E}">
        <p14:creationId xmlns:p14="http://schemas.microsoft.com/office/powerpoint/2010/main" val="172740145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5232" y="4865149"/>
            <a:ext cx="7274548" cy="1200329"/>
          </a:xfrm>
          <a:prstGeom prst="rect">
            <a:avLst/>
          </a:prstGeom>
          <a:noFill/>
        </p:spPr>
        <p:txBody>
          <a:bodyPr wrap="square" rtlCol="0">
            <a:spAutoFit/>
          </a:bodyPr>
          <a:lstStyle/>
          <a:p>
            <a:pPr lvl="0" algn="ctr">
              <a:defRPr/>
            </a:pPr>
            <a:r>
              <a:rPr lang="en-ZA" sz="3600" b="1" spc="200"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SOUTH AFRICAN POLICE SERVICE</a:t>
            </a:r>
            <a:endParaRPr lang="en-US" sz="3600" b="1" spc="200"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20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GAUTENG PROVINCE</a:t>
            </a:r>
          </a:p>
        </p:txBody>
      </p:sp>
      <p:sp>
        <p:nvSpPr>
          <p:cNvPr id="3" name="Rectangle 2"/>
          <p:cNvSpPr/>
          <p:nvPr/>
        </p:nvSpPr>
        <p:spPr>
          <a:xfrm>
            <a:off x="8397964" y="3855539"/>
            <a:ext cx="3746269"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200" normalizeH="0" baseline="0" noProof="0" dirty="0">
                <a:ln>
                  <a:noFill/>
                </a:ln>
                <a:solidFill>
                  <a:srgbClr val="002060"/>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CONSUMER GOODS COUNCIL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200" normalizeH="0" baseline="0" noProof="0" dirty="0">
              <a:ln>
                <a:noFill/>
              </a:ln>
              <a:solidFill>
                <a:srgbClr val="002060"/>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200" normalizeH="0" baseline="0" noProof="0" dirty="0">
                <a:ln>
                  <a:noFill/>
                </a:ln>
                <a:solidFill>
                  <a:srgbClr val="002060"/>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rPr>
              <a:t>CRIME RISK SEMINAR</a:t>
            </a:r>
            <a:endParaRPr kumimoji="0" lang="en-US" b="1" i="0" u="none" strike="noStrike" kern="1200" cap="none" spc="200" normalizeH="0" baseline="0" noProof="0" dirty="0">
              <a:ln>
                <a:noFill/>
              </a:ln>
              <a:solidFill>
                <a:srgbClr val="002060"/>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20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200" normalizeH="0" baseline="0" noProof="0" dirty="0">
              <a:ln>
                <a:noFill/>
              </a:ln>
              <a:solidFill>
                <a:srgbClr val="002060"/>
              </a:solidFill>
              <a:effectLst>
                <a:outerShdw blurRad="38100" dist="38100" dir="2700000" algn="tl">
                  <a:srgbClr val="000000">
                    <a:alpha val="43137"/>
                  </a:srgbClr>
                </a:outerShdw>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200" dirty="0">
                <a:solidFill>
                  <a:srgbClr val="002060"/>
                </a:solidFill>
                <a:effectLst>
                  <a:outerShdw blurRad="38100" dist="38100" dir="2700000" algn="tl">
                    <a:srgbClr val="000000">
                      <a:alpha val="43137"/>
                    </a:srgbClr>
                  </a:outerShdw>
                </a:effectLst>
                <a:latin typeface="Britannic Bold" panose="020B0903060703020204" pitchFamily="34" charset="0"/>
                <a:cs typeface="Calibri Light" panose="020F0302020204030204" pitchFamily="34" charset="0"/>
              </a:rPr>
              <a:t>14 MAY 2025</a:t>
            </a:r>
            <a:endParaRPr kumimoji="0" lang="en-ZA" sz="2000" b="1" i="0" u="none" strike="noStrike" kern="1200" cap="none" spc="200" normalizeH="0" baseline="0" noProof="0" dirty="0">
              <a:ln>
                <a:noFill/>
              </a:ln>
              <a:solidFill>
                <a:srgbClr val="002060"/>
              </a:solidFill>
              <a:effectLst>
                <a:outerShdw blurRad="38100" dist="38100" dir="2700000" algn="tl">
                  <a:srgbClr val="000000">
                    <a:alpha val="43137"/>
                  </a:srgbClr>
                </a:outerShdw>
              </a:effectLst>
              <a:uLnTx/>
              <a:uFillTx/>
              <a:latin typeface="Britannic Bold" panose="020B0903060703020204" pitchFamily="34" charset="0"/>
              <a:cs typeface="Calibri Light" panose="020F0302020204030204" pitchFamily="34" charset="0"/>
            </a:endParaRPr>
          </a:p>
        </p:txBody>
      </p:sp>
      <p:sp>
        <p:nvSpPr>
          <p:cNvPr id="6" name="Rectangle 5"/>
          <p:cNvSpPr/>
          <p:nvPr/>
        </p:nvSpPr>
        <p:spPr>
          <a:xfrm>
            <a:off x="7304314" y="3855539"/>
            <a:ext cx="1012372" cy="934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p:cNvPicPr/>
          <p:nvPr/>
        </p:nvPicPr>
        <p:blipFill>
          <a:blip r:embed="rId3"/>
          <a:stretch>
            <a:fillRect/>
          </a:stretch>
        </p:blipFill>
        <p:spPr>
          <a:xfrm>
            <a:off x="6720229" y="3569356"/>
            <a:ext cx="1168169" cy="1137376"/>
          </a:xfrm>
          <a:prstGeom prst="rect">
            <a:avLst/>
          </a:prstGeom>
        </p:spPr>
      </p:pic>
      <p:sp>
        <p:nvSpPr>
          <p:cNvPr id="17" name="TextBox 16">
            <a:extLst>
              <a:ext uri="{FF2B5EF4-FFF2-40B4-BE49-F238E27FC236}">
                <a16:creationId xmlns:a16="http://schemas.microsoft.com/office/drawing/2014/main" id="{05004C44-A397-9F96-553F-70F6E3833949}"/>
              </a:ext>
            </a:extLst>
          </p:cNvPr>
          <p:cNvSpPr txBox="1"/>
          <p:nvPr/>
        </p:nvSpPr>
        <p:spPr>
          <a:xfrm>
            <a:off x="3041373" y="3274427"/>
            <a:ext cx="6102626" cy="369332"/>
          </a:xfrm>
          <a:prstGeom prst="rect">
            <a:avLst/>
          </a:prstGeom>
          <a:noFill/>
        </p:spPr>
        <p:txBody>
          <a:bodyPr wrap="square">
            <a:spAutoFit/>
          </a:bodyPr>
          <a:lstStyle/>
          <a:p>
            <a:endParaRPr lang="en-ZA" dirty="0"/>
          </a:p>
        </p:txBody>
      </p:sp>
      <p:sp>
        <p:nvSpPr>
          <p:cNvPr id="31" name="TextBox 30">
            <a:extLst>
              <a:ext uri="{FF2B5EF4-FFF2-40B4-BE49-F238E27FC236}">
                <a16:creationId xmlns:a16="http://schemas.microsoft.com/office/drawing/2014/main" id="{3E25C3EF-883E-EDEA-4371-DFE74D23EBD8}"/>
              </a:ext>
            </a:extLst>
          </p:cNvPr>
          <p:cNvSpPr txBox="1"/>
          <p:nvPr/>
        </p:nvSpPr>
        <p:spPr>
          <a:xfrm>
            <a:off x="3041374" y="3244334"/>
            <a:ext cx="6102626" cy="369332"/>
          </a:xfrm>
          <a:prstGeom prst="rect">
            <a:avLst/>
          </a:prstGeom>
          <a:noFill/>
        </p:spPr>
        <p:txBody>
          <a:bodyPr wrap="square">
            <a:spAutoFit/>
          </a:bodyPr>
          <a:lstStyle/>
          <a:p>
            <a:endParaRPr lang="en-ZA" dirty="0"/>
          </a:p>
        </p:txBody>
      </p:sp>
      <p:sp>
        <p:nvSpPr>
          <p:cNvPr id="33" name="TextBox 32">
            <a:extLst>
              <a:ext uri="{FF2B5EF4-FFF2-40B4-BE49-F238E27FC236}">
                <a16:creationId xmlns:a16="http://schemas.microsoft.com/office/drawing/2014/main" id="{7CC459AE-5DC5-7F4D-EC98-FE5F0719FB7E}"/>
              </a:ext>
            </a:extLst>
          </p:cNvPr>
          <p:cNvSpPr txBox="1"/>
          <p:nvPr/>
        </p:nvSpPr>
        <p:spPr>
          <a:xfrm>
            <a:off x="2295338" y="3616665"/>
            <a:ext cx="6102626" cy="1015663"/>
          </a:xfrm>
          <a:prstGeom prst="rect">
            <a:avLst/>
          </a:prstGeom>
          <a:noFill/>
        </p:spPr>
        <p:txBody>
          <a:bodyPr wrap="square">
            <a:spAutoFit/>
          </a:bodyPr>
          <a:lstStyle/>
          <a:p>
            <a:endParaRPr lang="en-ZA" sz="1000" b="0" i="0" u="none" strike="noStrike" baseline="0" dirty="0">
              <a:latin typeface="Times New Roman" panose="02020603050405020304" pitchFamily="18" charset="0"/>
            </a:endParaRPr>
          </a:p>
          <a:p>
            <a:endParaRPr lang="en-ZA" sz="1000" b="0" i="0" u="none" strike="noStrike" baseline="0" dirty="0">
              <a:latin typeface="Times New Roman" panose="02020603050405020304" pitchFamily="18" charset="0"/>
            </a:endParaRPr>
          </a:p>
          <a:p>
            <a:endParaRPr lang="en-ZA" sz="1000" b="0" i="0" u="none" strike="noStrike" baseline="0" dirty="0">
              <a:latin typeface="Times New Roman" panose="02020603050405020304" pitchFamily="18" charset="0"/>
            </a:endParaRPr>
          </a:p>
          <a:p>
            <a:endParaRPr lang="en-ZA" sz="1000" b="0" i="0" u="none" strike="noStrike" baseline="0" dirty="0">
              <a:latin typeface="Times New Roman" panose="02020603050405020304" pitchFamily="18" charset="0"/>
            </a:endParaRPr>
          </a:p>
          <a:p>
            <a:endParaRPr lang="en-ZA" sz="1000" b="0" i="0" u="none" strike="noStrike" baseline="0" dirty="0">
              <a:latin typeface="Times New Roman" panose="02020603050405020304" pitchFamily="18" charset="0"/>
            </a:endParaRPr>
          </a:p>
          <a:p>
            <a:endParaRPr lang="en-ZA" sz="10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10285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14412-BECE-B0F4-FBD0-31DB227C5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DE7A5-9264-2B37-8663-479EDC4D9401}"/>
              </a:ext>
            </a:extLst>
          </p:cNvPr>
          <p:cNvSpPr>
            <a:spLocks noGrp="1"/>
          </p:cNvSpPr>
          <p:nvPr>
            <p:ph type="title"/>
          </p:nvPr>
        </p:nvSpPr>
        <p:spPr>
          <a:xfrm>
            <a:off x="1106295" y="11703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 CRIME THREAT ANALYSIS</a:t>
            </a:r>
          </a:p>
        </p:txBody>
      </p:sp>
      <p:sp>
        <p:nvSpPr>
          <p:cNvPr id="3" name="Content Placeholder 2">
            <a:extLst>
              <a:ext uri="{FF2B5EF4-FFF2-40B4-BE49-F238E27FC236}">
                <a16:creationId xmlns:a16="http://schemas.microsoft.com/office/drawing/2014/main" id="{347E3E85-994C-39E2-CF99-BD431271F33C}"/>
              </a:ext>
            </a:extLst>
          </p:cNvPr>
          <p:cNvSpPr>
            <a:spLocks noGrp="1"/>
          </p:cNvSpPr>
          <p:nvPr>
            <p:ph idx="1"/>
          </p:nvPr>
        </p:nvSpPr>
        <p:spPr>
          <a:xfrm>
            <a:off x="917860" y="997581"/>
            <a:ext cx="10975730" cy="5586099"/>
          </a:xfrm>
        </p:spPr>
        <p:txBody>
          <a:bodyPr>
            <a:noAutofit/>
          </a:bodyPr>
          <a:lstStyle/>
          <a:p>
            <a:pPr lvl="1">
              <a:buFont typeface="Arial" panose="020B0604020202020204" pitchFamily="34" charset="0"/>
              <a:buChar char="•"/>
            </a:pPr>
            <a:r>
              <a:rPr lang="en-ZA" dirty="0">
                <a:solidFill>
                  <a:srgbClr val="002060"/>
                </a:solidFill>
                <a:latin typeface="Arial" panose="020B0604020202020204" pitchFamily="34" charset="0"/>
                <a:cs typeface="Arial" panose="020B0604020202020204" pitchFamily="34" charset="0"/>
              </a:rPr>
              <a:t>To evade detection, suspects commonly utilize vehicles fitted with false registration plates, making them difficult to trace after committing the crime.</a:t>
            </a:r>
          </a:p>
          <a:p>
            <a:pPr lvl="1">
              <a:buFont typeface="Arial" panose="020B0604020202020204" pitchFamily="34" charset="0"/>
              <a:buChar char="•"/>
            </a:pPr>
            <a:r>
              <a:rPr lang="en-ZA" dirty="0">
                <a:solidFill>
                  <a:srgbClr val="002060"/>
                </a:solidFill>
                <a:latin typeface="Arial" panose="020B0604020202020204" pitchFamily="34" charset="0"/>
                <a:cs typeface="Arial" panose="020B0604020202020204" pitchFamily="34" charset="0"/>
              </a:rPr>
              <a:t>These criminal groups typically operate in teams of three or more individuals, often including female accomplices as well.</a:t>
            </a:r>
          </a:p>
          <a:p>
            <a:pPr lvl="1">
              <a:buFont typeface="Arial" panose="020B0604020202020204" pitchFamily="34" charset="0"/>
              <a:buChar char="•"/>
            </a:pPr>
            <a:r>
              <a:rPr lang="en-ZA" dirty="0">
                <a:solidFill>
                  <a:srgbClr val="002060"/>
                </a:solidFill>
                <a:latin typeface="Arial" panose="020B0604020202020204" pitchFamily="34" charset="0"/>
                <a:cs typeface="Arial" panose="020B0604020202020204" pitchFamily="34" charset="0"/>
              </a:rPr>
              <a:t>Stolen items, such as cell phones, laptops, cash, and other valuables are quickly packed into large bags before the perpetrators flee with their loot.</a:t>
            </a:r>
          </a:p>
          <a:p>
            <a:pPr lvl="1">
              <a:buFont typeface="Arial" panose="020B0604020202020204" pitchFamily="34" charset="0"/>
              <a:buChar char="•"/>
            </a:pPr>
            <a:r>
              <a:rPr lang="en-ZA" dirty="0">
                <a:solidFill>
                  <a:srgbClr val="002060"/>
                </a:solidFill>
                <a:latin typeface="Arial" panose="020B0604020202020204" pitchFamily="34" charset="0"/>
                <a:cs typeface="Arial" panose="020B0604020202020204" pitchFamily="34" charset="0"/>
              </a:rPr>
              <a:t>Certain criminal networks have been found to involve foreign nationals, some of whom play a significant role in facilitating the trade of stolen goods. In addition to receiving and distributing illegally obtained items, they may also coordinate the smuggling of stolen merchandise across borders, further complicating efforts to curb organized crime</a:t>
            </a:r>
            <a:r>
              <a:rPr lang="en-ZA" sz="1600" dirty="0">
                <a:solidFill>
                  <a:srgbClr val="002060"/>
                </a:solidFill>
                <a:latin typeface="Arial" panose="020B0604020202020204" pitchFamily="34" charset="0"/>
                <a:cs typeface="Arial" panose="020B0604020202020204" pitchFamily="34" charset="0"/>
              </a:rPr>
              <a:t>.</a:t>
            </a:r>
            <a:endParaRPr lang="en-ZA" sz="1600" b="1"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8B4E6E1-41C7-50E7-0274-2E22184BA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80258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77463-E92D-33A5-6F1A-25BA38EBA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F2113-D6B6-7C3D-E451-0FE93C84D04A}"/>
              </a:ext>
            </a:extLst>
          </p:cNvPr>
          <p:cNvSpPr>
            <a:spLocks noGrp="1"/>
          </p:cNvSpPr>
          <p:nvPr>
            <p:ph type="title"/>
          </p:nvPr>
        </p:nvSpPr>
        <p:spPr>
          <a:xfrm>
            <a:off x="1068973" y="18590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 CRIME THREAT ANALYSIS</a:t>
            </a:r>
          </a:p>
        </p:txBody>
      </p:sp>
      <p:sp>
        <p:nvSpPr>
          <p:cNvPr id="3" name="Content Placeholder 2">
            <a:extLst>
              <a:ext uri="{FF2B5EF4-FFF2-40B4-BE49-F238E27FC236}">
                <a16:creationId xmlns:a16="http://schemas.microsoft.com/office/drawing/2014/main" id="{72C0DF4B-1048-2C35-82DD-743BEA9047F2}"/>
              </a:ext>
            </a:extLst>
          </p:cNvPr>
          <p:cNvSpPr>
            <a:spLocks noGrp="1"/>
          </p:cNvSpPr>
          <p:nvPr>
            <p:ph idx="1"/>
          </p:nvPr>
        </p:nvSpPr>
        <p:spPr>
          <a:xfrm>
            <a:off x="897387" y="1191478"/>
            <a:ext cx="10975730" cy="3884375"/>
          </a:xfrm>
        </p:spPr>
        <p:txBody>
          <a:bodyPr>
            <a:normAutofit/>
          </a:bodyPr>
          <a:lstStyle/>
          <a:p>
            <a:r>
              <a:rPr lang="en-ZA" b="1" dirty="0">
                <a:solidFill>
                  <a:srgbClr val="002060"/>
                </a:solidFill>
                <a:latin typeface="Arial" panose="020B0604020202020204" pitchFamily="34" charset="0"/>
                <a:cs typeface="Arial" panose="020B0604020202020204" pitchFamily="34" charset="0"/>
              </a:rPr>
              <a:t>The following retail stores are mostly targeted during these robberies:</a:t>
            </a:r>
          </a:p>
          <a:p>
            <a:pPr>
              <a:lnSpc>
                <a:spcPct val="110000"/>
              </a:lnSpc>
            </a:pPr>
            <a:endParaRPr lang="en-ZA" b="1" dirty="0">
              <a:solidFill>
                <a:srgbClr val="002060"/>
              </a:solidFill>
              <a:latin typeface="Arial" panose="020B0604020202020204" pitchFamily="34" charset="0"/>
              <a:cs typeface="Arial" panose="020B0604020202020204" pitchFamily="34" charset="0"/>
            </a:endParaRPr>
          </a:p>
          <a:p>
            <a:pPr lvl="1">
              <a:buClr>
                <a:srgbClr val="002060"/>
              </a:buClr>
              <a:buFont typeface="Wingdings" panose="05000000000000000000" pitchFamily="2" charset="2"/>
              <a:buChar char="Ø"/>
            </a:pPr>
            <a:r>
              <a:rPr lang="en-ZA" sz="1800" b="1" dirty="0">
                <a:solidFill>
                  <a:srgbClr val="002060"/>
                </a:solidFill>
                <a:latin typeface="Arial" panose="020B0604020202020204" pitchFamily="34" charset="0"/>
                <a:cs typeface="Arial" panose="020B0604020202020204" pitchFamily="34" charset="0"/>
              </a:rPr>
              <a:t>CHAIN STORES (stealing/robbing cash and </a:t>
            </a:r>
            <a:r>
              <a:rPr lang="en-ZA" sz="1800" b="1" dirty="0" err="1">
                <a:solidFill>
                  <a:srgbClr val="002060"/>
                </a:solidFill>
                <a:latin typeface="Arial" panose="020B0604020202020204" pitchFamily="34" charset="0"/>
                <a:cs typeface="Arial" panose="020B0604020202020204" pitchFamily="34" charset="0"/>
              </a:rPr>
              <a:t>cellphones</a:t>
            </a:r>
            <a:r>
              <a:rPr lang="en-ZA" sz="1800" b="1" dirty="0">
                <a:solidFill>
                  <a:srgbClr val="002060"/>
                </a:solidFill>
                <a:latin typeface="Arial" panose="020B0604020202020204" pitchFamily="34" charset="0"/>
                <a:cs typeface="Arial" panose="020B0604020202020204" pitchFamily="34" charset="0"/>
              </a:rPr>
              <a:t>)</a:t>
            </a:r>
          </a:p>
          <a:p>
            <a:pPr lvl="1">
              <a:buClr>
                <a:srgbClr val="002060"/>
              </a:buClr>
              <a:buFont typeface="Wingdings" panose="05000000000000000000" pitchFamily="2" charset="2"/>
              <a:buChar char="Ø"/>
            </a:pPr>
            <a:r>
              <a:rPr lang="en-ZA" sz="1800" b="1" dirty="0">
                <a:solidFill>
                  <a:srgbClr val="002060"/>
                </a:solidFill>
                <a:latin typeface="Arial" panose="020B0604020202020204" pitchFamily="34" charset="0"/>
                <a:cs typeface="Arial" panose="020B0604020202020204" pitchFamily="34" charset="0"/>
              </a:rPr>
              <a:t>MALLS / SHOPPING CENTRES</a:t>
            </a:r>
          </a:p>
          <a:p>
            <a:pPr lvl="1">
              <a:buClr>
                <a:srgbClr val="002060"/>
              </a:buClr>
              <a:buFont typeface="Wingdings" panose="05000000000000000000" pitchFamily="2" charset="2"/>
              <a:buChar char="Ø"/>
            </a:pPr>
            <a:r>
              <a:rPr lang="en-ZA" sz="1800" b="1" dirty="0">
                <a:solidFill>
                  <a:srgbClr val="002060"/>
                </a:solidFill>
                <a:latin typeface="Arial" panose="020B0604020202020204" pitchFamily="34" charset="0"/>
                <a:cs typeface="Arial" panose="020B0604020202020204" pitchFamily="34" charset="0"/>
              </a:rPr>
              <a:t>FILLING STATIONS (Cash, Fuel, cigarettes, airtime, including ATM bombings)</a:t>
            </a:r>
          </a:p>
          <a:p>
            <a:pPr lvl="1">
              <a:buClr>
                <a:srgbClr val="002060"/>
              </a:buClr>
              <a:buFont typeface="Wingdings" panose="05000000000000000000" pitchFamily="2" charset="2"/>
              <a:buChar char="Ø"/>
            </a:pPr>
            <a:r>
              <a:rPr lang="en-ZA" sz="1800" b="1" dirty="0">
                <a:solidFill>
                  <a:srgbClr val="002060"/>
                </a:solidFill>
                <a:latin typeface="Arial" panose="020B0604020202020204" pitchFamily="34" charset="0"/>
                <a:cs typeface="Arial" panose="020B0604020202020204" pitchFamily="34" charset="0"/>
              </a:rPr>
              <a:t>WAREHOUSES / STORAGE FACILITIES</a:t>
            </a:r>
          </a:p>
          <a:p>
            <a:pPr lvl="1">
              <a:buClr>
                <a:srgbClr val="002060"/>
              </a:buClr>
              <a:buFont typeface="Wingdings" panose="05000000000000000000" pitchFamily="2" charset="2"/>
              <a:buChar char="Ø"/>
            </a:pPr>
            <a:r>
              <a:rPr lang="en-ZA" sz="1800" b="1" dirty="0">
                <a:solidFill>
                  <a:srgbClr val="002060"/>
                </a:solidFill>
                <a:latin typeface="Arial" panose="020B0604020202020204" pitchFamily="34" charset="0"/>
                <a:cs typeface="Arial" panose="020B0604020202020204" pitchFamily="34" charset="0"/>
              </a:rPr>
              <a:t>JEWELLERY STORES</a:t>
            </a:r>
            <a:endParaRPr lang="en-ZA" sz="1600" b="1"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9BCC876-93C0-8E2B-712B-C46B6E2CC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54688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8333" y="6583680"/>
            <a:ext cx="973667"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prstClr val="black">
                    <a:lumMod val="50000"/>
                    <a:lumOff val="50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1" i="0" u="none" strike="noStrike" kern="1200" cap="none" spc="0" normalizeH="0" baseline="0" noProof="0" dirty="0">
              <a:ln>
                <a:noFill/>
              </a:ln>
              <a:solidFill>
                <a:prstClr val="black">
                  <a:lumMod val="50000"/>
                  <a:lumOff val="50000"/>
                </a:prstClr>
              </a:solidFill>
              <a:effectLst/>
              <a:uLnTx/>
              <a:uFillTx/>
              <a:latin typeface="Tw Cen MT Condensed" panose="020B0606020104020203"/>
              <a:ea typeface="+mn-ea"/>
              <a:cs typeface="+mn-cs"/>
            </a:endParaRPr>
          </a:p>
        </p:txBody>
      </p:sp>
      <p:sp>
        <p:nvSpPr>
          <p:cNvPr id="4" name="Title 3"/>
          <p:cNvSpPr>
            <a:spLocks noGrp="1"/>
          </p:cNvSpPr>
          <p:nvPr>
            <p:ph type="ctrTitle"/>
          </p:nvPr>
        </p:nvSpPr>
        <p:spPr>
          <a:xfrm>
            <a:off x="1095022" y="2997469"/>
            <a:ext cx="9894523" cy="1463040"/>
          </a:xfrm>
          <a:solidFill>
            <a:srgbClr val="002060"/>
          </a:solidFill>
        </p:spPr>
        <p:txBody>
          <a:bodyPr/>
          <a:lstStyle/>
          <a:p>
            <a:r>
              <a:rPr lang="en-ZA" b="1" dirty="0">
                <a:solidFill>
                  <a:schemeClr val="bg1"/>
                </a:solidFill>
                <a:effectLst>
                  <a:outerShdw blurRad="38100" dist="38100" dir="2700000" algn="tl">
                    <a:srgbClr val="000000">
                      <a:alpha val="43137"/>
                    </a:srgbClr>
                  </a:outerShdw>
                </a:effectLst>
              </a:rPr>
              <a:t>Crime overview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297" y="3224275"/>
            <a:ext cx="876190" cy="876190"/>
          </a:xfrm>
          <a:prstGeom prst="rect">
            <a:avLst/>
          </a:prstGeom>
        </p:spPr>
      </p:pic>
    </p:spTree>
    <p:extLst>
      <p:ext uri="{BB962C8B-B14F-4D97-AF65-F5344CB8AC3E}">
        <p14:creationId xmlns:p14="http://schemas.microsoft.com/office/powerpoint/2010/main" val="408452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678" y="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Crime overview</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
        <p:nvSpPr>
          <p:cNvPr id="3" name="Content Placeholder 2">
            <a:extLst>
              <a:ext uri="{FF2B5EF4-FFF2-40B4-BE49-F238E27FC236}">
                <a16:creationId xmlns:a16="http://schemas.microsoft.com/office/drawing/2014/main" id="{0AB36719-1E2A-D491-8B41-994DB445D76D}"/>
              </a:ext>
            </a:extLst>
          </p:cNvPr>
          <p:cNvSpPr>
            <a:spLocks noGrp="1"/>
          </p:cNvSpPr>
          <p:nvPr>
            <p:ph idx="1"/>
          </p:nvPr>
        </p:nvSpPr>
        <p:spPr>
          <a:xfrm>
            <a:off x="771074" y="894796"/>
            <a:ext cx="11218484" cy="5963204"/>
          </a:xfrm>
        </p:spPr>
        <p:txBody>
          <a:bodyPr>
            <a:noAutofit/>
          </a:bodyPr>
          <a:lstStyle/>
          <a:p>
            <a:pPr marL="0" lvl="1" indent="0">
              <a:buClr>
                <a:srgbClr val="002060"/>
              </a:buClr>
              <a:buNone/>
            </a:pPr>
            <a:r>
              <a:rPr lang="en-ZA" sz="1600" dirty="0">
                <a:solidFill>
                  <a:srgbClr val="002060"/>
                </a:solidFill>
              </a:rPr>
              <a:t>The following slides present an analysis of crime statistics from October 2020 to December 2024, highlighting significant changes and trends over the years. The last quarter (Oct-Dec 2024) showed promising decreases in several categories.</a:t>
            </a:r>
          </a:p>
          <a:p>
            <a:pPr lvl="1">
              <a:buClr>
                <a:srgbClr val="002060"/>
              </a:buClr>
              <a:buFont typeface="Wingdings" panose="05000000000000000000" pitchFamily="2" charset="2"/>
              <a:buChar char="§"/>
            </a:pPr>
            <a:r>
              <a:rPr lang="en-ZA" sz="1400" dirty="0">
                <a:solidFill>
                  <a:srgbClr val="002060"/>
                </a:solidFill>
              </a:rPr>
              <a:t>Key Crime Categories:</a:t>
            </a:r>
          </a:p>
          <a:p>
            <a:pPr lvl="1">
              <a:buClr>
                <a:srgbClr val="002060"/>
              </a:buClr>
              <a:buFont typeface="Wingdings" panose="05000000000000000000" pitchFamily="2" charset="2"/>
              <a:buChar char="Ø"/>
            </a:pPr>
            <a:r>
              <a:rPr lang="en-ZA" sz="1400" b="1" dirty="0">
                <a:solidFill>
                  <a:srgbClr val="002060"/>
                </a:solidFill>
              </a:rPr>
              <a:t>Robbery at Non-Residential Premises:</a:t>
            </a:r>
          </a:p>
          <a:p>
            <a:pPr lvl="2">
              <a:buClr>
                <a:srgbClr val="002060"/>
              </a:buClr>
            </a:pPr>
            <a:r>
              <a:rPr lang="en-ZA" sz="1400" dirty="0">
                <a:solidFill>
                  <a:srgbClr val="002060"/>
                </a:solidFill>
              </a:rPr>
              <a:t>21.3% decrease in incidents.</a:t>
            </a:r>
          </a:p>
          <a:p>
            <a:pPr lvl="1">
              <a:buClr>
                <a:srgbClr val="002060"/>
              </a:buClr>
              <a:buFont typeface="Wingdings" panose="05000000000000000000" pitchFamily="2" charset="2"/>
              <a:buChar char="Ø"/>
            </a:pPr>
            <a:r>
              <a:rPr lang="en-ZA" sz="1400" b="1" dirty="0">
                <a:solidFill>
                  <a:srgbClr val="002060"/>
                </a:solidFill>
              </a:rPr>
              <a:t>Robbery of Cash in Transit:</a:t>
            </a:r>
          </a:p>
          <a:p>
            <a:pPr lvl="2">
              <a:buClr>
                <a:srgbClr val="002060"/>
              </a:buClr>
            </a:pPr>
            <a:r>
              <a:rPr lang="en-ZA" sz="1400" dirty="0">
                <a:solidFill>
                  <a:srgbClr val="002060"/>
                </a:solidFill>
              </a:rPr>
              <a:t>17 fewer counts observed.</a:t>
            </a:r>
          </a:p>
          <a:p>
            <a:pPr lvl="1">
              <a:buClr>
                <a:srgbClr val="002060"/>
              </a:buClr>
              <a:buFont typeface="Wingdings" panose="05000000000000000000" pitchFamily="2" charset="2"/>
              <a:buChar char="Ø"/>
            </a:pPr>
            <a:r>
              <a:rPr lang="en-ZA" sz="1400" b="1" dirty="0">
                <a:solidFill>
                  <a:srgbClr val="002060"/>
                </a:solidFill>
              </a:rPr>
              <a:t>Truck Hijacking:</a:t>
            </a:r>
          </a:p>
          <a:p>
            <a:pPr lvl="2">
              <a:buClr>
                <a:srgbClr val="002060"/>
              </a:buClr>
            </a:pPr>
            <a:r>
              <a:rPr lang="en-ZA" sz="1400" dirty="0">
                <a:solidFill>
                  <a:srgbClr val="002060"/>
                </a:solidFill>
              </a:rPr>
              <a:t>14% decrease in incidents, reflecting improved security measures.</a:t>
            </a:r>
          </a:p>
          <a:p>
            <a:pPr lvl="1">
              <a:buClr>
                <a:srgbClr val="002060"/>
              </a:buClr>
              <a:buFont typeface="Wingdings" panose="05000000000000000000" pitchFamily="2" charset="2"/>
              <a:buChar char="Ø"/>
            </a:pPr>
            <a:r>
              <a:rPr lang="en-ZA" sz="1400" b="1" dirty="0">
                <a:solidFill>
                  <a:srgbClr val="002060"/>
                </a:solidFill>
              </a:rPr>
              <a:t>Burglary at Non-Residential Premises:</a:t>
            </a:r>
          </a:p>
          <a:p>
            <a:pPr lvl="2">
              <a:buClr>
                <a:srgbClr val="002060"/>
              </a:buClr>
            </a:pPr>
            <a:r>
              <a:rPr lang="en-ZA" sz="1400" dirty="0">
                <a:solidFill>
                  <a:srgbClr val="002060"/>
                </a:solidFill>
              </a:rPr>
              <a:t>19% reduction, indicating better preventive strategies.</a:t>
            </a:r>
          </a:p>
          <a:p>
            <a:pPr lvl="1">
              <a:buClr>
                <a:srgbClr val="002060"/>
              </a:buClr>
              <a:buFont typeface="Wingdings" panose="05000000000000000000" pitchFamily="2" charset="2"/>
              <a:buChar char="Ø"/>
            </a:pPr>
            <a:r>
              <a:rPr lang="en-ZA" sz="1400" b="1" dirty="0">
                <a:solidFill>
                  <a:srgbClr val="002060"/>
                </a:solidFill>
              </a:rPr>
              <a:t>All Theft Not Mentioned Elsewhere:</a:t>
            </a:r>
          </a:p>
          <a:p>
            <a:pPr lvl="2">
              <a:buClr>
                <a:srgbClr val="002060"/>
              </a:buClr>
            </a:pPr>
            <a:r>
              <a:rPr lang="en-ZA" sz="1400" dirty="0">
                <a:solidFill>
                  <a:srgbClr val="002060"/>
                </a:solidFill>
              </a:rPr>
              <a:t>7.6% decrease, though still a concern due to high volumes.</a:t>
            </a:r>
          </a:p>
          <a:p>
            <a:pPr lvl="1">
              <a:buClr>
                <a:srgbClr val="002060"/>
              </a:buClr>
              <a:buFont typeface="Wingdings" panose="05000000000000000000" pitchFamily="2" charset="2"/>
              <a:buChar char="Ø"/>
            </a:pPr>
            <a:r>
              <a:rPr lang="en-ZA" sz="1400" b="1" dirty="0">
                <a:solidFill>
                  <a:srgbClr val="002060"/>
                </a:solidFill>
              </a:rPr>
              <a:t>Commercial Crime:</a:t>
            </a:r>
          </a:p>
          <a:p>
            <a:pPr lvl="2">
              <a:buClr>
                <a:srgbClr val="002060"/>
              </a:buClr>
            </a:pPr>
            <a:r>
              <a:rPr lang="en-ZA" sz="1400" dirty="0">
                <a:solidFill>
                  <a:srgbClr val="002060"/>
                </a:solidFill>
              </a:rPr>
              <a:t>8.9% increase, necessitating focused interventions.</a:t>
            </a:r>
          </a:p>
        </p:txBody>
      </p:sp>
    </p:spTree>
    <p:extLst>
      <p:ext uri="{BB962C8B-B14F-4D97-AF65-F5344CB8AC3E}">
        <p14:creationId xmlns:p14="http://schemas.microsoft.com/office/powerpoint/2010/main" val="308665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4D6E-CC70-CA68-6C1B-0FC708FA8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CD953-551E-C602-8B84-6A34C59EA14A}"/>
              </a:ext>
            </a:extLst>
          </p:cNvPr>
          <p:cNvSpPr>
            <a:spLocks noGrp="1"/>
          </p:cNvSpPr>
          <p:nvPr>
            <p:ph type="title"/>
          </p:nvPr>
        </p:nvSpPr>
        <p:spPr>
          <a:xfrm>
            <a:off x="1021206" y="13716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Crime overview</a:t>
            </a:r>
          </a:p>
        </p:txBody>
      </p:sp>
      <p:sp>
        <p:nvSpPr>
          <p:cNvPr id="4" name="Slide Number Placeholder 3">
            <a:extLst>
              <a:ext uri="{FF2B5EF4-FFF2-40B4-BE49-F238E27FC236}">
                <a16:creationId xmlns:a16="http://schemas.microsoft.com/office/drawing/2014/main" id="{3EC45017-39E3-C90C-819E-0D074E5CE3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graphicFrame>
        <p:nvGraphicFramePr>
          <p:cNvPr id="7" name="Table 6">
            <a:extLst>
              <a:ext uri="{FF2B5EF4-FFF2-40B4-BE49-F238E27FC236}">
                <a16:creationId xmlns:a16="http://schemas.microsoft.com/office/drawing/2014/main" id="{5A0432F0-3097-BECA-6F32-168CBB4E3487}"/>
              </a:ext>
            </a:extLst>
          </p:cNvPr>
          <p:cNvGraphicFramePr>
            <a:graphicFrameLocks noGrp="1"/>
          </p:cNvGraphicFramePr>
          <p:nvPr/>
        </p:nvGraphicFramePr>
        <p:xfrm>
          <a:off x="285750" y="1002029"/>
          <a:ext cx="11758928" cy="5718811"/>
        </p:xfrm>
        <a:graphic>
          <a:graphicData uri="http://schemas.openxmlformats.org/drawingml/2006/table">
            <a:tbl>
              <a:tblPr/>
              <a:tblGrid>
                <a:gridCol w="68605">
                  <a:extLst>
                    <a:ext uri="{9D8B030D-6E8A-4147-A177-3AD203B41FA5}">
                      <a16:colId xmlns:a16="http://schemas.microsoft.com/office/drawing/2014/main" val="1840758690"/>
                    </a:ext>
                  </a:extLst>
                </a:gridCol>
                <a:gridCol w="3553750">
                  <a:extLst>
                    <a:ext uri="{9D8B030D-6E8A-4147-A177-3AD203B41FA5}">
                      <a16:colId xmlns:a16="http://schemas.microsoft.com/office/drawing/2014/main" val="3999578629"/>
                    </a:ext>
                  </a:extLst>
                </a:gridCol>
                <a:gridCol w="1207451">
                  <a:extLst>
                    <a:ext uri="{9D8B030D-6E8A-4147-A177-3AD203B41FA5}">
                      <a16:colId xmlns:a16="http://schemas.microsoft.com/office/drawing/2014/main" val="1958759428"/>
                    </a:ext>
                  </a:extLst>
                </a:gridCol>
                <a:gridCol w="1207451">
                  <a:extLst>
                    <a:ext uri="{9D8B030D-6E8A-4147-A177-3AD203B41FA5}">
                      <a16:colId xmlns:a16="http://schemas.microsoft.com/office/drawing/2014/main" val="2114955974"/>
                    </a:ext>
                  </a:extLst>
                </a:gridCol>
                <a:gridCol w="1207451">
                  <a:extLst>
                    <a:ext uri="{9D8B030D-6E8A-4147-A177-3AD203B41FA5}">
                      <a16:colId xmlns:a16="http://schemas.microsoft.com/office/drawing/2014/main" val="3195691593"/>
                    </a:ext>
                  </a:extLst>
                </a:gridCol>
                <a:gridCol w="1207451">
                  <a:extLst>
                    <a:ext uri="{9D8B030D-6E8A-4147-A177-3AD203B41FA5}">
                      <a16:colId xmlns:a16="http://schemas.microsoft.com/office/drawing/2014/main" val="2963623574"/>
                    </a:ext>
                  </a:extLst>
                </a:gridCol>
                <a:gridCol w="1207451">
                  <a:extLst>
                    <a:ext uri="{9D8B030D-6E8A-4147-A177-3AD203B41FA5}">
                      <a16:colId xmlns:a16="http://schemas.microsoft.com/office/drawing/2014/main" val="3250957670"/>
                    </a:ext>
                  </a:extLst>
                </a:gridCol>
                <a:gridCol w="836983">
                  <a:extLst>
                    <a:ext uri="{9D8B030D-6E8A-4147-A177-3AD203B41FA5}">
                      <a16:colId xmlns:a16="http://schemas.microsoft.com/office/drawing/2014/main" val="2823245422"/>
                    </a:ext>
                  </a:extLst>
                </a:gridCol>
                <a:gridCol w="1193730">
                  <a:extLst>
                    <a:ext uri="{9D8B030D-6E8A-4147-A177-3AD203B41FA5}">
                      <a16:colId xmlns:a16="http://schemas.microsoft.com/office/drawing/2014/main" val="656298242"/>
                    </a:ext>
                  </a:extLst>
                </a:gridCol>
                <a:gridCol w="68605">
                  <a:extLst>
                    <a:ext uri="{9D8B030D-6E8A-4147-A177-3AD203B41FA5}">
                      <a16:colId xmlns:a16="http://schemas.microsoft.com/office/drawing/2014/main" val="4263217687"/>
                    </a:ext>
                  </a:extLst>
                </a:gridCol>
              </a:tblGrid>
              <a:tr h="533610">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ctr"/>
                      <a:endParaRPr lang="en-ZA" sz="11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522831297"/>
                  </a:ext>
                </a:extLst>
              </a:tr>
              <a:tr h="1262059">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w="25400" cap="flat" cmpd="dbl" algn="ctr">
                      <a:solidFill>
                        <a:srgbClr val="000000"/>
                      </a:solidFill>
                      <a:prstDash val="solid"/>
                      <a:round/>
                      <a:headEnd type="none" w="med" len="med"/>
                      <a:tailEnd type="none" w="med" len="med"/>
                    </a:lnR>
                    <a:lnT>
                      <a:noFill/>
                    </a:lnT>
                    <a:lnB>
                      <a:noFill/>
                    </a:lnB>
                    <a:noFill/>
                  </a:tcPr>
                </a:tc>
                <a:tc>
                  <a:txBody>
                    <a:bodyPr/>
                    <a:lstStyle/>
                    <a:p>
                      <a:pPr algn="ctr" fontAlgn="ctr"/>
                      <a:r>
                        <a:rPr lang="en-ZA" sz="1400" b="1" i="0" u="none" strike="noStrike" dirty="0">
                          <a:solidFill>
                            <a:srgbClr val="000000"/>
                          </a:solidFill>
                          <a:effectLst/>
                          <a:latin typeface="Calibri" panose="020F0502020204030204" pitchFamily="34" charset="0"/>
                        </a:rPr>
                        <a:t>CRIME CATEGORY</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Calibri" panose="020F0502020204030204" pitchFamily="34" charset="0"/>
                        </a:rPr>
                        <a:t>October 2020 to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December 2020</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Calibri" panose="020F0502020204030204" pitchFamily="34" charset="0"/>
                        </a:rPr>
                        <a:t>October 2021 to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December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Calibri" panose="020F0502020204030204" pitchFamily="34" charset="0"/>
                        </a:rPr>
                        <a:t>October 2022 to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December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Calibri" panose="020F0502020204030204" pitchFamily="34" charset="0"/>
                        </a:rPr>
                        <a:t>October 2023 to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December 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fontAlgn="ctr"/>
                      <a:r>
                        <a:rPr lang="en-ZA" sz="1400" b="1" i="0" u="none" strike="noStrike" dirty="0">
                          <a:solidFill>
                            <a:srgbClr val="000000"/>
                          </a:solidFill>
                          <a:effectLst/>
                          <a:latin typeface="Calibri" panose="020F0502020204030204" pitchFamily="34" charset="0"/>
                        </a:rPr>
                        <a:t>October 2024 to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December 2024</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marL="0" algn="ctr" defTabSz="914377" rtl="0" eaLnBrk="1" fontAlgn="ctr" latinLnBrk="0" hangingPunct="1"/>
                      <a:r>
                        <a:rPr lang="en-ZA" sz="1400" b="1" i="0" u="none" strike="noStrike" kern="1200" dirty="0">
                          <a:solidFill>
                            <a:srgbClr val="000000"/>
                          </a:solidFill>
                          <a:effectLst/>
                          <a:latin typeface="Calibri" panose="020F0502020204030204" pitchFamily="34" charset="0"/>
                          <a:ea typeface="+mn-ea"/>
                          <a:cs typeface="+mn-cs"/>
                        </a:rPr>
                        <a:t>Count Diff</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algn="ctr" defTabSz="914377" rtl="0" eaLnBrk="1" fontAlgn="ctr" latinLnBrk="0" hangingPunct="1"/>
                      <a:r>
                        <a:rPr lang="en-ZA" sz="1400" b="1" i="0" u="none" strike="noStrike" kern="1200" dirty="0">
                          <a:solidFill>
                            <a:srgbClr val="000000"/>
                          </a:solidFill>
                          <a:effectLst/>
                          <a:latin typeface="Calibri" panose="020F0502020204030204" pitchFamily="34" charset="0"/>
                          <a:ea typeface="+mn-ea"/>
                          <a:cs typeface="+mn-cs"/>
                        </a:rPr>
                        <a:t>(%) Change</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w="25400" cap="flat" cmpd="dbl"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41025785"/>
                  </a:ext>
                </a:extLst>
              </a:tr>
              <a:tr h="564922">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w="25400" cap="flat" cmpd="dbl" algn="ctr">
                      <a:solidFill>
                        <a:srgbClr val="000000"/>
                      </a:solidFill>
                      <a:prstDash val="solid"/>
                      <a:round/>
                      <a:headEnd type="none" w="med" len="med"/>
                      <a:tailEnd type="none" w="med" len="med"/>
                    </a:lnR>
                    <a:lnT>
                      <a:noFill/>
                    </a:lnT>
                    <a:lnB>
                      <a:noFill/>
                    </a:lnB>
                    <a:noFill/>
                  </a:tcPr>
                </a:tc>
                <a:tc>
                  <a:txBody>
                    <a:bodyPr/>
                    <a:lstStyle/>
                    <a:p>
                      <a:pPr algn="l" fontAlgn="ctr"/>
                      <a:r>
                        <a:rPr lang="en-ZA" sz="1200" b="1" i="0" u="none" strike="noStrike" dirty="0">
                          <a:solidFill>
                            <a:srgbClr val="000000"/>
                          </a:solidFill>
                          <a:effectLst/>
                          <a:latin typeface="Calibri" panose="020F0502020204030204" pitchFamily="34" charset="0"/>
                        </a:rPr>
                        <a:t>Robbery at non-residential premises</a:t>
                      </a:r>
                    </a:p>
                  </a:txBody>
                  <a:tcPr marL="84962"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5 052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5 138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4 983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4 825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3 796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B050"/>
                          </a:solidFill>
                          <a:effectLst/>
                          <a:latin typeface="Calibri" panose="020F0502020204030204" pitchFamily="34" charset="0"/>
                        </a:rPr>
                        <a:t>-1 029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-21,3%</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w="25400" cap="flat" cmpd="dbl"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71289807"/>
                  </a:ext>
                </a:extLst>
              </a:tr>
              <a:tr h="564922">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w="25400" cap="flat" cmpd="dbl" algn="ctr">
                      <a:solidFill>
                        <a:srgbClr val="000000"/>
                      </a:solidFill>
                      <a:prstDash val="solid"/>
                      <a:round/>
                      <a:headEnd type="none" w="med" len="med"/>
                      <a:tailEnd type="none" w="med" len="med"/>
                    </a:lnR>
                    <a:lnT>
                      <a:noFill/>
                    </a:lnT>
                    <a:lnB>
                      <a:noFill/>
                    </a:lnB>
                    <a:noFill/>
                  </a:tcPr>
                </a:tc>
                <a:tc>
                  <a:txBody>
                    <a:bodyPr/>
                    <a:lstStyle/>
                    <a:p>
                      <a:pPr algn="l" fontAlgn="ctr"/>
                      <a:r>
                        <a:rPr lang="en-ZA" sz="1200" b="1" i="0" u="none" strike="noStrike" dirty="0">
                          <a:solidFill>
                            <a:srgbClr val="000000"/>
                          </a:solidFill>
                          <a:effectLst/>
                          <a:latin typeface="Calibri" panose="020F0502020204030204" pitchFamily="34" charset="0"/>
                        </a:rPr>
                        <a:t>  Robbery of cash in transit</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B05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17 counts lower</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w="25400" cap="flat" cmpd="dbl"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76426712"/>
                  </a:ext>
                </a:extLst>
              </a:tr>
              <a:tr h="564922">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w="25400" cap="flat" cmpd="dbl" algn="ctr">
                      <a:solidFill>
                        <a:srgbClr val="000000"/>
                      </a:solidFill>
                      <a:prstDash val="solid"/>
                      <a:round/>
                      <a:headEnd type="none" w="med" len="med"/>
                      <a:tailEnd type="none" w="med" len="med"/>
                    </a:lnR>
                    <a:lnT>
                      <a:noFill/>
                    </a:lnT>
                    <a:lnB>
                      <a:noFill/>
                    </a:lnB>
                    <a:noFill/>
                  </a:tcPr>
                </a:tc>
                <a:tc>
                  <a:txBody>
                    <a:bodyPr/>
                    <a:lstStyle/>
                    <a:p>
                      <a:pPr algn="l" fontAlgn="ctr"/>
                      <a:r>
                        <a:rPr lang="en-ZA" sz="1200" b="1" i="0" u="none" strike="noStrike" dirty="0">
                          <a:solidFill>
                            <a:srgbClr val="000000"/>
                          </a:solidFill>
                          <a:effectLst/>
                          <a:latin typeface="Calibri" panose="020F0502020204030204" pitchFamily="34" charset="0"/>
                        </a:rPr>
                        <a:t>  Truck hijacking</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436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B05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-14,0%</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w="25400" cap="flat" cmpd="dbl"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97889414"/>
                  </a:ext>
                </a:extLst>
              </a:tr>
              <a:tr h="564922">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w="25400" cap="flat" cmpd="dbl" algn="ctr">
                      <a:solidFill>
                        <a:srgbClr val="000000"/>
                      </a:solidFill>
                      <a:prstDash val="solid"/>
                      <a:round/>
                      <a:headEnd type="none" w="med" len="med"/>
                      <a:tailEnd type="none" w="med" len="med"/>
                    </a:lnR>
                    <a:lnT>
                      <a:noFill/>
                    </a:lnT>
                    <a:lnB>
                      <a:noFill/>
                    </a:lnB>
                    <a:noFill/>
                  </a:tcPr>
                </a:tc>
                <a:tc>
                  <a:txBody>
                    <a:bodyPr/>
                    <a:lstStyle/>
                    <a:p>
                      <a:pPr algn="l" fontAlgn="ctr"/>
                      <a:r>
                        <a:rPr lang="en-ZA" sz="1200" b="1" i="0" u="none" strike="noStrike" dirty="0">
                          <a:solidFill>
                            <a:srgbClr val="000000"/>
                          </a:solidFill>
                          <a:effectLst/>
                          <a:latin typeface="Calibri" panose="020F0502020204030204" pitchFamily="34" charset="0"/>
                        </a:rPr>
                        <a:t>  Burglary at non-residential premises</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15 550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14 408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16 286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15 326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12 412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B050"/>
                          </a:solidFill>
                          <a:effectLst/>
                          <a:latin typeface="Calibri" panose="020F0502020204030204" pitchFamily="34" charset="0"/>
                        </a:rPr>
                        <a:t>-2 914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-19,0%</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w="25400" cap="flat" cmpd="dbl"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079894006"/>
                  </a:ext>
                </a:extLst>
              </a:tr>
              <a:tr h="564922">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w="25400" cap="flat" cmpd="dbl" algn="ctr">
                      <a:solidFill>
                        <a:srgbClr val="000000"/>
                      </a:solidFill>
                      <a:prstDash val="solid"/>
                      <a:round/>
                      <a:headEnd type="none" w="med" len="med"/>
                      <a:tailEnd type="none" w="med" len="med"/>
                    </a:lnR>
                    <a:lnT>
                      <a:noFill/>
                    </a:lnT>
                    <a:lnB>
                      <a:noFill/>
                    </a:lnB>
                    <a:noFill/>
                  </a:tcPr>
                </a:tc>
                <a:tc>
                  <a:txBody>
                    <a:bodyPr/>
                    <a:lstStyle/>
                    <a:p>
                      <a:pPr algn="l" fontAlgn="ctr"/>
                      <a:r>
                        <a:rPr lang="en-ZA" sz="1200" b="1" i="0" u="none" strike="noStrike" dirty="0">
                          <a:solidFill>
                            <a:srgbClr val="000000"/>
                          </a:solidFill>
                          <a:effectLst/>
                          <a:latin typeface="Calibri" panose="020F0502020204030204" pitchFamily="34" charset="0"/>
                        </a:rPr>
                        <a:t>  All theft not mentioned elsewhere</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62 195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64 214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71 147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68 691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63 449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B050"/>
                          </a:solidFill>
                          <a:effectLst/>
                          <a:latin typeface="Calibri" panose="020F0502020204030204" pitchFamily="34" charset="0"/>
                        </a:rPr>
                        <a:t>-5 242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w="25400" cap="flat" cmpd="dbl"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05972128"/>
                  </a:ext>
                </a:extLst>
              </a:tr>
              <a:tr h="564922">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w="25400" cap="flat" cmpd="dbl" algn="ctr">
                      <a:solidFill>
                        <a:srgbClr val="000000"/>
                      </a:solidFill>
                      <a:prstDash val="solid"/>
                      <a:round/>
                      <a:headEnd type="none" w="med" len="med"/>
                      <a:tailEnd type="none" w="med" len="med"/>
                    </a:lnR>
                    <a:lnT>
                      <a:noFill/>
                    </a:lnT>
                    <a:lnB>
                      <a:noFill/>
                    </a:lnB>
                    <a:noFill/>
                  </a:tcPr>
                </a:tc>
                <a:tc>
                  <a:txBody>
                    <a:bodyPr/>
                    <a:lstStyle/>
                    <a:p>
                      <a:pPr algn="l" fontAlgn="ctr"/>
                      <a:r>
                        <a:rPr lang="en-ZA" sz="1200" b="1" i="0" u="none" strike="noStrike" dirty="0">
                          <a:solidFill>
                            <a:srgbClr val="000000"/>
                          </a:solidFill>
                          <a:effectLst/>
                          <a:latin typeface="Calibri" panose="020F0502020204030204" pitchFamily="34" charset="0"/>
                        </a:rPr>
                        <a:t>  Commercial crime</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23 428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27 155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28 545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en-ZA" sz="1200" b="1" i="0" u="none" strike="noStrike">
                          <a:solidFill>
                            <a:srgbClr val="000000"/>
                          </a:solidFill>
                          <a:effectLst/>
                          <a:latin typeface="Calibri" panose="020F0502020204030204" pitchFamily="34" charset="0"/>
                        </a:rPr>
                        <a:t>33 475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36 446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FF0000"/>
                          </a:solidFill>
                          <a:effectLst/>
                          <a:latin typeface="Calibri" panose="020F0502020204030204" pitchFamily="34" charset="0"/>
                        </a:rPr>
                        <a:t>2 971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en-ZA" sz="1200" b="1" i="0" u="none" strike="noStrike" dirty="0">
                          <a:solidFill>
                            <a:srgbClr val="000000"/>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8080"/>
                    </a:solid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w="25400" cap="flat" cmpd="dbl"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98639723"/>
                  </a:ext>
                </a:extLst>
              </a:tr>
              <a:tr h="533610">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endParaRPr lang="en-ZA" sz="11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endParaRPr lang="en-ZA" sz="11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1504519828"/>
                  </a:ext>
                </a:extLst>
              </a:tr>
            </a:tbl>
          </a:graphicData>
        </a:graphic>
      </p:graphicFrame>
    </p:spTree>
    <p:extLst>
      <p:ext uri="{BB962C8B-B14F-4D97-AF65-F5344CB8AC3E}">
        <p14:creationId xmlns:p14="http://schemas.microsoft.com/office/powerpoint/2010/main" val="423818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699F-F5CA-6D2F-D8F4-73A40952DA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A3EA94-702F-4588-5DFF-827A9B1659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
        <p:nvSpPr>
          <p:cNvPr id="3" name="Text Placeholder 1">
            <a:extLst>
              <a:ext uri="{FF2B5EF4-FFF2-40B4-BE49-F238E27FC236}">
                <a16:creationId xmlns:a16="http://schemas.microsoft.com/office/drawing/2014/main" id="{2408CFD3-33DA-AD84-B70E-CB826402A57B}"/>
              </a:ext>
            </a:extLst>
          </p:cNvPr>
          <p:cNvSpPr txBox="1">
            <a:spLocks/>
          </p:cNvSpPr>
          <p:nvPr/>
        </p:nvSpPr>
        <p:spPr>
          <a:xfrm>
            <a:off x="856468" y="898888"/>
            <a:ext cx="10936576" cy="442791"/>
          </a:xfrm>
          <a:prstGeom prst="rect">
            <a:avLst/>
          </a:prstGeom>
        </p:spPr>
        <p:txBody>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ZA" dirty="0">
                <a:solidFill>
                  <a:srgbClr val="002060"/>
                </a:solidFill>
                <a:latin typeface="Arial" panose="020B0604020202020204" pitchFamily="34" charset="0"/>
                <a:cs typeface="Arial" panose="020B0604020202020204" pitchFamily="34" charset="0"/>
              </a:rPr>
              <a:t>District Picture</a:t>
            </a:r>
          </a:p>
        </p:txBody>
      </p:sp>
      <p:sp>
        <p:nvSpPr>
          <p:cNvPr id="5" name="Title 2">
            <a:extLst>
              <a:ext uri="{FF2B5EF4-FFF2-40B4-BE49-F238E27FC236}">
                <a16:creationId xmlns:a16="http://schemas.microsoft.com/office/drawing/2014/main" id="{BC389564-BEBA-3116-03A8-1FDEC1FC044E}"/>
              </a:ext>
            </a:extLst>
          </p:cNvPr>
          <p:cNvSpPr txBox="1">
            <a:spLocks/>
          </p:cNvSpPr>
          <p:nvPr/>
        </p:nvSpPr>
        <p:spPr>
          <a:xfrm>
            <a:off x="1941468" y="288873"/>
            <a:ext cx="9276865" cy="450442"/>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lang="en-US" sz="3200" kern="1200" cap="all" spc="100" baseline="0" dirty="0">
                <a:solidFill>
                  <a:schemeClr val="tx1"/>
                </a:solidFill>
                <a:latin typeface="Arial" panose="020B0604020202020204" pitchFamily="34" charset="0"/>
                <a:ea typeface="+mj-ea"/>
                <a:cs typeface="Arial" panose="020B0604020202020204" pitchFamily="34" charset="0"/>
              </a:defRPr>
            </a:lvl1pPr>
          </a:lstStyle>
          <a:p>
            <a:r>
              <a:rPr lang="en-ZA" sz="2800" b="1" dirty="0">
                <a:solidFill>
                  <a:srgbClr val="002060"/>
                </a:solidFill>
              </a:rPr>
              <a:t>Robbery at non-residential premises</a:t>
            </a:r>
          </a:p>
        </p:txBody>
      </p:sp>
      <p:pic>
        <p:nvPicPr>
          <p:cNvPr id="6" name="Picture 5">
            <a:extLst>
              <a:ext uri="{FF2B5EF4-FFF2-40B4-BE49-F238E27FC236}">
                <a16:creationId xmlns:a16="http://schemas.microsoft.com/office/drawing/2014/main" id="{79E971B0-CBB8-412A-98FD-31FEA27CA067}"/>
              </a:ext>
            </a:extLst>
          </p:cNvPr>
          <p:cNvPicPr>
            <a:picLocks/>
          </p:cNvPicPr>
          <p:nvPr/>
        </p:nvPicPr>
        <p:blipFill>
          <a:blip r:embed="rId3"/>
          <a:stretch>
            <a:fillRect/>
          </a:stretch>
        </p:blipFill>
        <p:spPr>
          <a:xfrm>
            <a:off x="320829" y="1289713"/>
            <a:ext cx="11689201" cy="5361125"/>
          </a:xfrm>
          <a:prstGeom prst="rect">
            <a:avLst/>
          </a:prstGeom>
        </p:spPr>
      </p:pic>
    </p:spTree>
    <p:extLst>
      <p:ext uri="{BB962C8B-B14F-4D97-AF65-F5344CB8AC3E}">
        <p14:creationId xmlns:p14="http://schemas.microsoft.com/office/powerpoint/2010/main" val="375668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3178D-010F-8D6E-7589-7F048862C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53FED-9CA5-6E57-31D8-CC09FABA9C22}"/>
              </a:ext>
            </a:extLst>
          </p:cNvPr>
          <p:cNvSpPr>
            <a:spLocks noGrp="1"/>
          </p:cNvSpPr>
          <p:nvPr>
            <p:ph type="title"/>
          </p:nvPr>
        </p:nvSpPr>
        <p:spPr>
          <a:xfrm>
            <a:off x="1137428" y="129655"/>
            <a:ext cx="10824836" cy="1296536"/>
          </a:xfrm>
        </p:spPr>
        <p:txBody>
          <a:bodyPr>
            <a:noAutofit/>
          </a:bodyPr>
          <a:lstStyle/>
          <a:p>
            <a:pPr algn="ctr"/>
            <a:r>
              <a:rPr lang="en-ZA" sz="2800" b="1" dirty="0">
                <a:solidFill>
                  <a:srgbClr val="002060"/>
                </a:solidFill>
              </a:rPr>
              <a:t>Robbery at non-residential premises: top instrument's used: Oct 2024 to Dec 2024</a:t>
            </a:r>
            <a:br>
              <a:rPr lang="en-ZA" sz="2000" dirty="0">
                <a:solidFill>
                  <a:srgbClr val="002060"/>
                </a:solidFill>
              </a:rPr>
            </a:br>
            <a:endParaRPr lang="en-ZA" sz="2000" dirty="0">
              <a:solidFill>
                <a:srgbClr val="002060"/>
              </a:solidFill>
            </a:endParaRPr>
          </a:p>
        </p:txBody>
      </p:sp>
      <p:sp>
        <p:nvSpPr>
          <p:cNvPr id="4" name="Slide Number Placeholder 3">
            <a:extLst>
              <a:ext uri="{FF2B5EF4-FFF2-40B4-BE49-F238E27FC236}">
                <a16:creationId xmlns:a16="http://schemas.microsoft.com/office/drawing/2014/main" id="{A72D633A-5314-0D3B-2E40-1A6762F11D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7" name="Content Placeholder 6">
            <a:extLst>
              <a:ext uri="{FF2B5EF4-FFF2-40B4-BE49-F238E27FC236}">
                <a16:creationId xmlns:a16="http://schemas.microsoft.com/office/drawing/2014/main" id="{DCB06763-0CBB-2646-6819-FD70119BE1B7}"/>
              </a:ext>
            </a:extLst>
          </p:cNvPr>
          <p:cNvPicPr>
            <a:picLocks noGrp="1"/>
          </p:cNvPicPr>
          <p:nvPr>
            <p:ph idx="1"/>
          </p:nvPr>
        </p:nvPicPr>
        <p:blipFill>
          <a:blip r:embed="rId3"/>
          <a:stretch>
            <a:fillRect/>
          </a:stretch>
        </p:blipFill>
        <p:spPr>
          <a:xfrm>
            <a:off x="874683" y="2217396"/>
            <a:ext cx="10442634" cy="3885649"/>
          </a:xfrm>
          <a:prstGeom prst="rect">
            <a:avLst/>
          </a:prstGeom>
        </p:spPr>
      </p:pic>
    </p:spTree>
    <p:extLst>
      <p:ext uri="{BB962C8B-B14F-4D97-AF65-F5344CB8AC3E}">
        <p14:creationId xmlns:p14="http://schemas.microsoft.com/office/powerpoint/2010/main" val="128142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EBFAD-6387-823C-204D-959577774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46A6E-AF94-0850-C316-CC4D93C27A46}"/>
              </a:ext>
            </a:extLst>
          </p:cNvPr>
          <p:cNvSpPr>
            <a:spLocks noGrp="1"/>
          </p:cNvSpPr>
          <p:nvPr>
            <p:ph type="title"/>
          </p:nvPr>
        </p:nvSpPr>
        <p:spPr>
          <a:xfrm>
            <a:off x="874003" y="296060"/>
            <a:ext cx="10786872" cy="986830"/>
          </a:xfrm>
        </p:spPr>
        <p:txBody>
          <a:bodyPr>
            <a:noAutofit/>
          </a:bodyPr>
          <a:lstStyle/>
          <a:p>
            <a:pPr algn="ctr"/>
            <a:r>
              <a:rPr lang="en-ZA" sz="2800" b="1" dirty="0">
                <a:solidFill>
                  <a:srgbClr val="002060"/>
                </a:solidFill>
              </a:rPr>
              <a:t>Robbery at non-residential premises: </a:t>
            </a:r>
            <a:br>
              <a:rPr lang="en-ZA" sz="2800" b="1" dirty="0">
                <a:solidFill>
                  <a:srgbClr val="002060"/>
                </a:solidFill>
              </a:rPr>
            </a:br>
            <a:r>
              <a:rPr lang="en-ZA" sz="2800" b="1" dirty="0">
                <a:solidFill>
                  <a:srgbClr val="002060"/>
                </a:solidFill>
              </a:rPr>
              <a:t>top METHODS used Oct 2024 to Dec 2024</a:t>
            </a:r>
            <a:br>
              <a:rPr lang="en-ZA" sz="2800" b="1" dirty="0">
                <a:solidFill>
                  <a:srgbClr val="002060"/>
                </a:solidFill>
              </a:rPr>
            </a:br>
            <a:endParaRPr lang="en-ZA" sz="2800" b="1" dirty="0">
              <a:solidFill>
                <a:srgbClr val="002060"/>
              </a:solidFill>
            </a:endParaRPr>
          </a:p>
        </p:txBody>
      </p:sp>
      <p:sp>
        <p:nvSpPr>
          <p:cNvPr id="4" name="Slide Number Placeholder 3">
            <a:extLst>
              <a:ext uri="{FF2B5EF4-FFF2-40B4-BE49-F238E27FC236}">
                <a16:creationId xmlns:a16="http://schemas.microsoft.com/office/drawing/2014/main" id="{D20713F5-F5ED-6E47-D35E-241D184335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3267F439-57A4-6B78-597A-3A2D8ECC9C88}"/>
              </a:ext>
            </a:extLst>
          </p:cNvPr>
          <p:cNvPicPr>
            <a:picLocks noGrp="1"/>
          </p:cNvPicPr>
          <p:nvPr>
            <p:ph idx="1"/>
          </p:nvPr>
        </p:nvPicPr>
        <p:blipFill>
          <a:blip r:embed="rId3"/>
          <a:stretch>
            <a:fillRect/>
          </a:stretch>
        </p:blipFill>
        <p:spPr>
          <a:xfrm>
            <a:off x="792116" y="1835623"/>
            <a:ext cx="10494772" cy="4438385"/>
          </a:xfrm>
          <a:prstGeom prst="rect">
            <a:avLst/>
          </a:prstGeom>
        </p:spPr>
      </p:pic>
    </p:spTree>
    <p:extLst>
      <p:ext uri="{BB962C8B-B14F-4D97-AF65-F5344CB8AC3E}">
        <p14:creationId xmlns:p14="http://schemas.microsoft.com/office/powerpoint/2010/main" val="87912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6454-0C43-47A2-BE4E-030B75E99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51978-9B9B-28EC-52AB-7A21F06D055D}"/>
              </a:ext>
            </a:extLst>
          </p:cNvPr>
          <p:cNvSpPr>
            <a:spLocks noGrp="1"/>
          </p:cNvSpPr>
          <p:nvPr>
            <p:ph type="title"/>
          </p:nvPr>
        </p:nvSpPr>
        <p:spPr>
          <a:xfrm>
            <a:off x="1460855" y="238836"/>
            <a:ext cx="10351282" cy="846161"/>
          </a:xfrm>
        </p:spPr>
        <p:txBody>
          <a:bodyPr>
            <a:noAutofit/>
          </a:bodyPr>
          <a:lstStyle/>
          <a:p>
            <a:pPr algn="ctr"/>
            <a:r>
              <a:rPr lang="en-ZA" sz="2800" b="1" dirty="0">
                <a:solidFill>
                  <a:srgbClr val="002060"/>
                </a:solidFill>
              </a:rPr>
              <a:t>Robbery at non-residential premises: </a:t>
            </a:r>
            <a:br>
              <a:rPr lang="en-ZA" sz="2800" b="1" dirty="0">
                <a:solidFill>
                  <a:srgbClr val="002060"/>
                </a:solidFill>
              </a:rPr>
            </a:br>
            <a:r>
              <a:rPr lang="en-ZA" sz="2800" b="1" dirty="0">
                <a:solidFill>
                  <a:srgbClr val="002060"/>
                </a:solidFill>
              </a:rPr>
              <a:t>DAY OF WEEK :Oct 2024 to Dec 2024</a:t>
            </a:r>
            <a:br>
              <a:rPr lang="en-ZA" sz="2800" b="1" dirty="0">
                <a:solidFill>
                  <a:srgbClr val="002060"/>
                </a:solidFill>
              </a:rPr>
            </a:br>
            <a:endParaRPr lang="en-ZA" sz="2800" b="1" dirty="0">
              <a:solidFill>
                <a:srgbClr val="002060"/>
              </a:solidFill>
            </a:endParaRPr>
          </a:p>
        </p:txBody>
      </p:sp>
      <p:sp>
        <p:nvSpPr>
          <p:cNvPr id="4" name="Slide Number Placeholder 3">
            <a:extLst>
              <a:ext uri="{FF2B5EF4-FFF2-40B4-BE49-F238E27FC236}">
                <a16:creationId xmlns:a16="http://schemas.microsoft.com/office/drawing/2014/main" id="{E235D485-0582-8067-1D3F-72062E698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17" name="Content Placeholder 16">
            <a:extLst>
              <a:ext uri="{FF2B5EF4-FFF2-40B4-BE49-F238E27FC236}">
                <a16:creationId xmlns:a16="http://schemas.microsoft.com/office/drawing/2014/main" id="{36BF27B9-5FF6-F237-662B-AF81008BEC51}"/>
              </a:ext>
            </a:extLst>
          </p:cNvPr>
          <p:cNvPicPr>
            <a:picLocks noGrp="1"/>
          </p:cNvPicPr>
          <p:nvPr>
            <p:ph idx="1"/>
          </p:nvPr>
        </p:nvPicPr>
        <p:blipFill>
          <a:blip r:embed="rId3"/>
          <a:stretch>
            <a:fillRect/>
          </a:stretch>
        </p:blipFill>
        <p:spPr>
          <a:xfrm>
            <a:off x="723900" y="1016000"/>
            <a:ext cx="10795000" cy="5401310"/>
          </a:xfrm>
          <a:prstGeom prst="rect">
            <a:avLst/>
          </a:prstGeom>
        </p:spPr>
      </p:pic>
    </p:spTree>
    <p:extLst>
      <p:ext uri="{BB962C8B-B14F-4D97-AF65-F5344CB8AC3E}">
        <p14:creationId xmlns:p14="http://schemas.microsoft.com/office/powerpoint/2010/main" val="341201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31DD-AC26-BF6E-2868-D2562C151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98A2F-BE8D-AB97-386B-A24EA75D6BEE}"/>
              </a:ext>
            </a:extLst>
          </p:cNvPr>
          <p:cNvSpPr>
            <a:spLocks noGrp="1"/>
          </p:cNvSpPr>
          <p:nvPr>
            <p:ph type="title"/>
          </p:nvPr>
        </p:nvSpPr>
        <p:spPr>
          <a:xfrm>
            <a:off x="1010480" y="285555"/>
            <a:ext cx="10786872" cy="730445"/>
          </a:xfrm>
        </p:spPr>
        <p:txBody>
          <a:bodyPr>
            <a:noAutofit/>
          </a:bodyPr>
          <a:lstStyle/>
          <a:p>
            <a:pPr algn="ctr"/>
            <a:r>
              <a:rPr lang="en-ZA" sz="2800" b="1" dirty="0">
                <a:solidFill>
                  <a:srgbClr val="002060"/>
                </a:solidFill>
              </a:rPr>
              <a:t>Robbery at non-residential premises: </a:t>
            </a:r>
            <a:br>
              <a:rPr lang="en-ZA" sz="2800" b="1" dirty="0">
                <a:solidFill>
                  <a:srgbClr val="002060"/>
                </a:solidFill>
              </a:rPr>
            </a:br>
            <a:r>
              <a:rPr lang="en-ZA" sz="2800" b="1" dirty="0">
                <a:solidFill>
                  <a:srgbClr val="002060"/>
                </a:solidFill>
              </a:rPr>
              <a:t>time Oct 2024 to Dec 2024</a:t>
            </a:r>
            <a:br>
              <a:rPr lang="en-ZA" sz="1800" dirty="0"/>
            </a:br>
            <a:endParaRPr lang="en-ZA" sz="1800" dirty="0"/>
          </a:p>
        </p:txBody>
      </p:sp>
      <p:sp>
        <p:nvSpPr>
          <p:cNvPr id="4" name="Slide Number Placeholder 3">
            <a:extLst>
              <a:ext uri="{FF2B5EF4-FFF2-40B4-BE49-F238E27FC236}">
                <a16:creationId xmlns:a16="http://schemas.microsoft.com/office/drawing/2014/main" id="{E8C454B0-2957-0689-7A1E-9366CB6EBB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13" name="Content Placeholder 12">
            <a:extLst>
              <a:ext uri="{FF2B5EF4-FFF2-40B4-BE49-F238E27FC236}">
                <a16:creationId xmlns:a16="http://schemas.microsoft.com/office/drawing/2014/main" id="{49CADC39-464C-D59C-3E55-0FE7FF4E7D64}"/>
              </a:ext>
            </a:extLst>
          </p:cNvPr>
          <p:cNvPicPr>
            <a:picLocks noGrp="1"/>
          </p:cNvPicPr>
          <p:nvPr>
            <p:ph idx="1"/>
          </p:nvPr>
        </p:nvPicPr>
        <p:blipFill>
          <a:blip r:embed="rId3"/>
          <a:stretch>
            <a:fillRect/>
          </a:stretch>
        </p:blipFill>
        <p:spPr>
          <a:xfrm>
            <a:off x="910166" y="1319530"/>
            <a:ext cx="10795000" cy="5401310"/>
          </a:xfrm>
          <a:prstGeom prst="rect">
            <a:avLst/>
          </a:prstGeom>
        </p:spPr>
      </p:pic>
    </p:spTree>
    <p:extLst>
      <p:ext uri="{BB962C8B-B14F-4D97-AF65-F5344CB8AC3E}">
        <p14:creationId xmlns:p14="http://schemas.microsoft.com/office/powerpoint/2010/main" val="367915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prstClr val="black">
                    <a:lumMod val="50000"/>
                    <a:lumOff val="50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1" i="0" u="none" strike="noStrike" kern="1200" cap="none" spc="0" normalizeH="0" baseline="0" noProof="0" dirty="0">
              <a:ln>
                <a:noFill/>
              </a:ln>
              <a:solidFill>
                <a:prstClr val="black">
                  <a:lumMod val="50000"/>
                  <a:lumOff val="50000"/>
                </a:prstClr>
              </a:solidFill>
              <a:effectLst/>
              <a:uLnTx/>
              <a:uFillTx/>
              <a:latin typeface="Tw Cen MT Condensed" panose="020B0606020104020203"/>
              <a:ea typeface="+mn-ea"/>
              <a:cs typeface="+mn-cs"/>
            </a:endParaRPr>
          </a:p>
        </p:txBody>
      </p:sp>
      <p:sp>
        <p:nvSpPr>
          <p:cNvPr id="3" name="Rectangle 2"/>
          <p:cNvSpPr/>
          <p:nvPr/>
        </p:nvSpPr>
        <p:spPr>
          <a:xfrm>
            <a:off x="1965452" y="151702"/>
            <a:ext cx="8800240" cy="523220"/>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PRESENTATION OVERVIEW</a:t>
            </a:r>
          </a:p>
        </p:txBody>
      </p:sp>
      <p:sp>
        <p:nvSpPr>
          <p:cNvPr id="4" name="Rectangle 3"/>
          <p:cNvSpPr/>
          <p:nvPr/>
        </p:nvSpPr>
        <p:spPr>
          <a:xfrm>
            <a:off x="954806" y="1629712"/>
            <a:ext cx="9688769" cy="3584379"/>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20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Purpose of the presentation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Crime Threat Analysis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Crime Overview</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20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Mitigating Measures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a:t>
            </a:r>
            <a:endParaRPr kumimoji="0" lang="en-US" sz="220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en-US" sz="220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1238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D3D32-5C25-21D8-5275-7113B2DF8F5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A786F1-5754-7CC5-992D-E3E54512A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2">
            <a:extLst>
              <a:ext uri="{FF2B5EF4-FFF2-40B4-BE49-F238E27FC236}">
                <a16:creationId xmlns:a16="http://schemas.microsoft.com/office/drawing/2014/main" id="{AC0D817D-719A-237A-6C07-A97D7946D9CB}"/>
              </a:ext>
            </a:extLst>
          </p:cNvPr>
          <p:cNvSpPr txBox="1">
            <a:spLocks/>
          </p:cNvSpPr>
          <p:nvPr/>
        </p:nvSpPr>
        <p:spPr>
          <a:xfrm>
            <a:off x="768590" y="173194"/>
            <a:ext cx="10936576" cy="450442"/>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lang="en-US" sz="3200" kern="1200" cap="all" spc="100" baseline="0" dirty="0">
                <a:solidFill>
                  <a:schemeClr val="tx1"/>
                </a:solidFill>
                <a:latin typeface="Arial" panose="020B0604020202020204" pitchFamily="34" charset="0"/>
                <a:ea typeface="+mj-ea"/>
                <a:cs typeface="Arial" panose="020B0604020202020204" pitchFamily="34" charset="0"/>
              </a:defRPr>
            </a:lvl1pPr>
          </a:lstStyle>
          <a:p>
            <a:pPr algn="ctr"/>
            <a:r>
              <a:rPr lang="en-ZA" sz="2800" b="1" dirty="0">
                <a:solidFill>
                  <a:srgbClr val="002060"/>
                </a:solidFill>
              </a:rPr>
              <a:t>Burglary at non-residential premises</a:t>
            </a:r>
          </a:p>
        </p:txBody>
      </p:sp>
      <p:sp>
        <p:nvSpPr>
          <p:cNvPr id="9" name="Text Placeholder 1">
            <a:extLst>
              <a:ext uri="{FF2B5EF4-FFF2-40B4-BE49-F238E27FC236}">
                <a16:creationId xmlns:a16="http://schemas.microsoft.com/office/drawing/2014/main" id="{66FA54EB-11DE-AF16-1C30-AF018363C100}"/>
              </a:ext>
            </a:extLst>
          </p:cNvPr>
          <p:cNvSpPr txBox="1">
            <a:spLocks/>
          </p:cNvSpPr>
          <p:nvPr/>
        </p:nvSpPr>
        <p:spPr>
          <a:xfrm>
            <a:off x="768590" y="880424"/>
            <a:ext cx="10936576" cy="442791"/>
          </a:xfrm>
          <a:prstGeom prst="rect">
            <a:avLst/>
          </a:prstGeom>
        </p:spPr>
        <p:txBody>
          <a:bodyPr>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ZA" dirty="0">
                <a:solidFill>
                  <a:srgbClr val="002060"/>
                </a:solidFill>
              </a:rPr>
              <a:t>District Picture</a:t>
            </a:r>
          </a:p>
        </p:txBody>
      </p:sp>
      <p:pic>
        <p:nvPicPr>
          <p:cNvPr id="10" name="Picture 9">
            <a:extLst>
              <a:ext uri="{FF2B5EF4-FFF2-40B4-BE49-F238E27FC236}">
                <a16:creationId xmlns:a16="http://schemas.microsoft.com/office/drawing/2014/main" id="{931B5990-709C-AFC4-3E6E-59B925A0B8F5}"/>
              </a:ext>
            </a:extLst>
          </p:cNvPr>
          <p:cNvPicPr>
            <a:picLocks/>
          </p:cNvPicPr>
          <p:nvPr/>
        </p:nvPicPr>
        <p:blipFill>
          <a:blip r:embed="rId3"/>
          <a:stretch>
            <a:fillRect/>
          </a:stretch>
        </p:blipFill>
        <p:spPr>
          <a:xfrm>
            <a:off x="135731" y="1285874"/>
            <a:ext cx="11775599" cy="5385435"/>
          </a:xfrm>
          <a:prstGeom prst="rect">
            <a:avLst/>
          </a:prstGeom>
        </p:spPr>
      </p:pic>
    </p:spTree>
    <p:extLst>
      <p:ext uri="{BB962C8B-B14F-4D97-AF65-F5344CB8AC3E}">
        <p14:creationId xmlns:p14="http://schemas.microsoft.com/office/powerpoint/2010/main" val="103425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478F5-A773-7BEE-1FD1-E41716C46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5DDD9-D35C-1DE4-E9B6-865F6933024D}"/>
              </a:ext>
            </a:extLst>
          </p:cNvPr>
          <p:cNvSpPr>
            <a:spLocks noGrp="1"/>
          </p:cNvSpPr>
          <p:nvPr>
            <p:ph type="title"/>
          </p:nvPr>
        </p:nvSpPr>
        <p:spPr>
          <a:xfrm>
            <a:off x="1024128" y="88711"/>
            <a:ext cx="10786872" cy="1241946"/>
          </a:xfrm>
        </p:spPr>
        <p:txBody>
          <a:bodyPr>
            <a:noAutofit/>
          </a:bodyPr>
          <a:lstStyle/>
          <a:p>
            <a:pPr algn="ctr"/>
            <a:r>
              <a:rPr lang="en-ZA" sz="2800" b="1" dirty="0">
                <a:solidFill>
                  <a:srgbClr val="002060"/>
                </a:solidFill>
              </a:rPr>
              <a:t>Burglary at non-residential premises: </a:t>
            </a:r>
            <a:br>
              <a:rPr lang="en-ZA" sz="2800" b="1" dirty="0">
                <a:solidFill>
                  <a:srgbClr val="002060"/>
                </a:solidFill>
              </a:rPr>
            </a:br>
            <a:r>
              <a:rPr lang="en-ZA" sz="2800" b="1" dirty="0">
                <a:solidFill>
                  <a:srgbClr val="002060"/>
                </a:solidFill>
              </a:rPr>
              <a:t>top instrument's used : Oct 2024 to Dec 2024</a:t>
            </a:r>
            <a:br>
              <a:rPr lang="en-ZA" sz="2800" dirty="0">
                <a:solidFill>
                  <a:srgbClr val="002060"/>
                </a:solidFill>
              </a:rPr>
            </a:br>
            <a:endParaRPr lang="en-ZA" sz="2800" dirty="0">
              <a:solidFill>
                <a:srgbClr val="002060"/>
              </a:solidFill>
            </a:endParaRPr>
          </a:p>
        </p:txBody>
      </p:sp>
      <p:sp>
        <p:nvSpPr>
          <p:cNvPr id="4" name="Slide Number Placeholder 3">
            <a:extLst>
              <a:ext uri="{FF2B5EF4-FFF2-40B4-BE49-F238E27FC236}">
                <a16:creationId xmlns:a16="http://schemas.microsoft.com/office/drawing/2014/main" id="{C736566A-2399-4458-B53D-B39A77D2D3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9BD2B675-FB18-47F5-0CB1-77887B34F58E}"/>
              </a:ext>
            </a:extLst>
          </p:cNvPr>
          <p:cNvPicPr>
            <a:picLocks noGrp="1"/>
          </p:cNvPicPr>
          <p:nvPr>
            <p:ph idx="1"/>
          </p:nvPr>
        </p:nvPicPr>
        <p:blipFill>
          <a:blip r:embed="rId3"/>
          <a:stretch>
            <a:fillRect/>
          </a:stretch>
        </p:blipFill>
        <p:spPr>
          <a:xfrm>
            <a:off x="1024127" y="1781032"/>
            <a:ext cx="10706123" cy="4726317"/>
          </a:xfrm>
          <a:prstGeom prst="rect">
            <a:avLst/>
          </a:prstGeom>
        </p:spPr>
      </p:pic>
    </p:spTree>
    <p:extLst>
      <p:ext uri="{BB962C8B-B14F-4D97-AF65-F5344CB8AC3E}">
        <p14:creationId xmlns:p14="http://schemas.microsoft.com/office/powerpoint/2010/main" val="283193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41D4-F8CF-550C-D68B-ED493A4B0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63171-C465-98C4-045A-AD6667D7E339}"/>
              </a:ext>
            </a:extLst>
          </p:cNvPr>
          <p:cNvSpPr>
            <a:spLocks noGrp="1"/>
          </p:cNvSpPr>
          <p:nvPr>
            <p:ph type="title"/>
          </p:nvPr>
        </p:nvSpPr>
        <p:spPr/>
        <p:txBody>
          <a:bodyPr>
            <a:noAutofit/>
          </a:bodyPr>
          <a:lstStyle/>
          <a:p>
            <a:pPr algn="ctr"/>
            <a:r>
              <a:rPr lang="en-ZA" sz="2800" b="1" dirty="0">
                <a:solidFill>
                  <a:srgbClr val="002060"/>
                </a:solidFill>
              </a:rPr>
              <a:t>Burglary at non-residential premises: top METHODS used : Oct 2024 to Dec 2024</a:t>
            </a:r>
            <a:br>
              <a:rPr lang="en-ZA" sz="1800" b="1" dirty="0"/>
            </a:br>
            <a:endParaRPr lang="en-ZA" sz="1800" b="1" dirty="0"/>
          </a:p>
        </p:txBody>
      </p:sp>
      <p:sp>
        <p:nvSpPr>
          <p:cNvPr id="4" name="Slide Number Placeholder 3">
            <a:extLst>
              <a:ext uri="{FF2B5EF4-FFF2-40B4-BE49-F238E27FC236}">
                <a16:creationId xmlns:a16="http://schemas.microsoft.com/office/drawing/2014/main" id="{191312AB-0E38-19A6-78BE-4C1048F7A3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73931289-975B-864D-A480-65DBE15C9E3E}"/>
              </a:ext>
            </a:extLst>
          </p:cNvPr>
          <p:cNvPicPr>
            <a:picLocks noGrp="1"/>
          </p:cNvPicPr>
          <p:nvPr>
            <p:ph idx="1"/>
          </p:nvPr>
        </p:nvPicPr>
        <p:blipFill>
          <a:blip r:embed="rId3"/>
          <a:stretch>
            <a:fillRect/>
          </a:stretch>
        </p:blipFill>
        <p:spPr>
          <a:xfrm>
            <a:off x="595551" y="1261150"/>
            <a:ext cx="10786872" cy="5246199"/>
          </a:xfrm>
          <a:prstGeom prst="rect">
            <a:avLst/>
          </a:prstGeom>
        </p:spPr>
      </p:pic>
    </p:spTree>
    <p:extLst>
      <p:ext uri="{BB962C8B-B14F-4D97-AF65-F5344CB8AC3E}">
        <p14:creationId xmlns:p14="http://schemas.microsoft.com/office/powerpoint/2010/main" val="1506555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C95AF-E2A6-21FD-08F9-EC8B8A11E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976FF-B779-19CE-755C-33D70C582C0F}"/>
              </a:ext>
            </a:extLst>
          </p:cNvPr>
          <p:cNvSpPr>
            <a:spLocks noGrp="1"/>
          </p:cNvSpPr>
          <p:nvPr>
            <p:ph type="title"/>
          </p:nvPr>
        </p:nvSpPr>
        <p:spPr>
          <a:xfrm>
            <a:off x="1030952" y="285555"/>
            <a:ext cx="10786872" cy="730445"/>
          </a:xfrm>
        </p:spPr>
        <p:txBody>
          <a:bodyPr>
            <a:noAutofit/>
          </a:bodyPr>
          <a:lstStyle/>
          <a:p>
            <a:pPr algn="ctr"/>
            <a:r>
              <a:rPr lang="en-ZA" sz="2400" b="1" dirty="0">
                <a:solidFill>
                  <a:srgbClr val="002060"/>
                </a:solidFill>
              </a:rPr>
              <a:t>Burglary at non-residential premises: </a:t>
            </a:r>
            <a:br>
              <a:rPr lang="en-ZA" sz="2400" b="1" dirty="0">
                <a:solidFill>
                  <a:srgbClr val="002060"/>
                </a:solidFill>
              </a:rPr>
            </a:br>
            <a:r>
              <a:rPr lang="en-ZA" sz="2400" b="1" dirty="0">
                <a:solidFill>
                  <a:srgbClr val="002060"/>
                </a:solidFill>
              </a:rPr>
              <a:t>DAY OF WEEK : Oct 2024 to Dec 2024</a:t>
            </a:r>
            <a:br>
              <a:rPr lang="en-ZA" sz="1800" dirty="0"/>
            </a:br>
            <a:endParaRPr lang="en-ZA" sz="1800" dirty="0"/>
          </a:p>
        </p:txBody>
      </p:sp>
      <p:sp>
        <p:nvSpPr>
          <p:cNvPr id="4" name="Slide Number Placeholder 3">
            <a:extLst>
              <a:ext uri="{FF2B5EF4-FFF2-40B4-BE49-F238E27FC236}">
                <a16:creationId xmlns:a16="http://schemas.microsoft.com/office/drawing/2014/main" id="{D1601661-97F0-680F-7C38-8DD64523D0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799ECCDE-481F-9B89-82C7-52F879C38F46}"/>
              </a:ext>
            </a:extLst>
          </p:cNvPr>
          <p:cNvPicPr>
            <a:picLocks noGrp="1"/>
          </p:cNvPicPr>
          <p:nvPr>
            <p:ph idx="1"/>
          </p:nvPr>
        </p:nvPicPr>
        <p:blipFill>
          <a:blip r:embed="rId3"/>
          <a:stretch>
            <a:fillRect/>
          </a:stretch>
        </p:blipFill>
        <p:spPr>
          <a:xfrm>
            <a:off x="698500" y="1099185"/>
            <a:ext cx="10795000" cy="5401310"/>
          </a:xfrm>
          <a:prstGeom prst="rect">
            <a:avLst/>
          </a:prstGeom>
        </p:spPr>
      </p:pic>
    </p:spTree>
    <p:extLst>
      <p:ext uri="{BB962C8B-B14F-4D97-AF65-F5344CB8AC3E}">
        <p14:creationId xmlns:p14="http://schemas.microsoft.com/office/powerpoint/2010/main" val="3538254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14E0E-8CC3-1E40-A30C-9B5485F6A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7BE25-BB81-13A0-40CB-642F86A75621}"/>
              </a:ext>
            </a:extLst>
          </p:cNvPr>
          <p:cNvSpPr>
            <a:spLocks noGrp="1"/>
          </p:cNvSpPr>
          <p:nvPr>
            <p:ph type="title"/>
          </p:nvPr>
        </p:nvSpPr>
        <p:spPr/>
        <p:txBody>
          <a:bodyPr>
            <a:noAutofit/>
          </a:bodyPr>
          <a:lstStyle/>
          <a:p>
            <a:pPr algn="ctr"/>
            <a:r>
              <a:rPr lang="en-ZA" sz="2800" b="1" dirty="0">
                <a:solidFill>
                  <a:srgbClr val="002060"/>
                </a:solidFill>
              </a:rPr>
              <a:t>Burglary at non-residential premises: </a:t>
            </a:r>
            <a:br>
              <a:rPr lang="en-ZA" sz="2800" b="1" dirty="0">
                <a:solidFill>
                  <a:srgbClr val="002060"/>
                </a:solidFill>
              </a:rPr>
            </a:br>
            <a:r>
              <a:rPr lang="en-ZA" sz="2800" b="1" dirty="0">
                <a:solidFill>
                  <a:srgbClr val="002060"/>
                </a:solidFill>
              </a:rPr>
              <a:t>time :Oct 2024 to Dec 2024</a:t>
            </a:r>
            <a:br>
              <a:rPr lang="en-ZA" sz="2800" b="1" dirty="0">
                <a:solidFill>
                  <a:srgbClr val="002060"/>
                </a:solidFill>
              </a:rPr>
            </a:br>
            <a:endParaRPr lang="en-ZA" sz="2800" b="1" dirty="0">
              <a:solidFill>
                <a:srgbClr val="002060"/>
              </a:solidFill>
            </a:endParaRPr>
          </a:p>
        </p:txBody>
      </p:sp>
      <p:sp>
        <p:nvSpPr>
          <p:cNvPr id="4" name="Slide Number Placeholder 3">
            <a:extLst>
              <a:ext uri="{FF2B5EF4-FFF2-40B4-BE49-F238E27FC236}">
                <a16:creationId xmlns:a16="http://schemas.microsoft.com/office/drawing/2014/main" id="{FCFC98C1-F635-30AE-2121-B0A73F817B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90E08E44-27C4-ECAE-00BC-3FFDF92AFBE6}"/>
              </a:ext>
            </a:extLst>
          </p:cNvPr>
          <p:cNvPicPr>
            <a:picLocks noGrp="1"/>
          </p:cNvPicPr>
          <p:nvPr>
            <p:ph idx="1"/>
          </p:nvPr>
        </p:nvPicPr>
        <p:blipFill>
          <a:blip r:embed="rId3"/>
          <a:stretch>
            <a:fillRect/>
          </a:stretch>
        </p:blipFill>
        <p:spPr>
          <a:xfrm>
            <a:off x="910166" y="1081096"/>
            <a:ext cx="10795000" cy="5401310"/>
          </a:xfrm>
          <a:prstGeom prst="rect">
            <a:avLst/>
          </a:prstGeom>
        </p:spPr>
      </p:pic>
    </p:spTree>
    <p:extLst>
      <p:ext uri="{BB962C8B-B14F-4D97-AF65-F5344CB8AC3E}">
        <p14:creationId xmlns:p14="http://schemas.microsoft.com/office/powerpoint/2010/main" val="1718745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62181-B055-3628-2AEA-DE37405D715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7C527-9E63-E90E-FFDD-55AD7CDB73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Content Placeholder 5">
            <a:extLst>
              <a:ext uri="{FF2B5EF4-FFF2-40B4-BE49-F238E27FC236}">
                <a16:creationId xmlns:a16="http://schemas.microsoft.com/office/drawing/2014/main" id="{396A1363-6198-88CC-D6FB-A5CC9C531254}"/>
              </a:ext>
            </a:extLst>
          </p:cNvPr>
          <p:cNvSpPr>
            <a:spLocks noGrp="1"/>
          </p:cNvSpPr>
          <p:nvPr>
            <p:ph idx="1"/>
          </p:nvPr>
        </p:nvSpPr>
        <p:spPr/>
        <p:txBody>
          <a:bodyPr/>
          <a:lstStyle/>
          <a:p>
            <a:endParaRPr lang="en-ZA"/>
          </a:p>
        </p:txBody>
      </p:sp>
      <p:sp>
        <p:nvSpPr>
          <p:cNvPr id="9" name="Title 2">
            <a:extLst>
              <a:ext uri="{FF2B5EF4-FFF2-40B4-BE49-F238E27FC236}">
                <a16:creationId xmlns:a16="http://schemas.microsoft.com/office/drawing/2014/main" id="{71B51C6E-0DE4-6F3E-AF7B-B1B30FF05953}"/>
              </a:ext>
            </a:extLst>
          </p:cNvPr>
          <p:cNvSpPr>
            <a:spLocks noGrp="1"/>
          </p:cNvSpPr>
          <p:nvPr>
            <p:ph type="title"/>
          </p:nvPr>
        </p:nvSpPr>
        <p:spPr>
          <a:xfrm>
            <a:off x="1024130" y="79918"/>
            <a:ext cx="10787062" cy="730250"/>
          </a:xfrm>
        </p:spPr>
        <p:txBody>
          <a:bodyPr>
            <a:normAutofit/>
          </a:bodyPr>
          <a:lstStyle/>
          <a:p>
            <a:pPr algn="ctr"/>
            <a:r>
              <a:rPr lang="en-ZA" sz="2800" b="1" dirty="0">
                <a:solidFill>
                  <a:srgbClr val="002060"/>
                </a:solidFill>
              </a:rPr>
              <a:t>Robbery of cash in transit</a:t>
            </a:r>
          </a:p>
        </p:txBody>
      </p:sp>
      <p:sp>
        <p:nvSpPr>
          <p:cNvPr id="10" name="Text Placeholder 1">
            <a:extLst>
              <a:ext uri="{FF2B5EF4-FFF2-40B4-BE49-F238E27FC236}">
                <a16:creationId xmlns:a16="http://schemas.microsoft.com/office/drawing/2014/main" id="{86867265-9C11-D69D-4F3B-8530B96F2B28}"/>
              </a:ext>
            </a:extLst>
          </p:cNvPr>
          <p:cNvSpPr txBox="1">
            <a:spLocks/>
          </p:cNvSpPr>
          <p:nvPr/>
        </p:nvSpPr>
        <p:spPr>
          <a:xfrm>
            <a:off x="704071" y="766151"/>
            <a:ext cx="10936576" cy="442791"/>
          </a:xfrm>
          <a:prstGeom prst="rect">
            <a:avLst/>
          </a:prstGeom>
        </p:spPr>
        <p:txBody>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ZA" dirty="0">
                <a:solidFill>
                  <a:srgbClr val="002060"/>
                </a:solidFill>
              </a:rPr>
              <a:t>District Picture</a:t>
            </a:r>
          </a:p>
        </p:txBody>
      </p:sp>
      <p:pic>
        <p:nvPicPr>
          <p:cNvPr id="11" name="Picture 10">
            <a:extLst>
              <a:ext uri="{FF2B5EF4-FFF2-40B4-BE49-F238E27FC236}">
                <a16:creationId xmlns:a16="http://schemas.microsoft.com/office/drawing/2014/main" id="{7CE69595-3D45-74FF-4781-07687CBCDD18}"/>
              </a:ext>
            </a:extLst>
          </p:cNvPr>
          <p:cNvPicPr>
            <a:picLocks/>
          </p:cNvPicPr>
          <p:nvPr/>
        </p:nvPicPr>
        <p:blipFill>
          <a:blip r:embed="rId3"/>
          <a:stretch>
            <a:fillRect/>
          </a:stretch>
        </p:blipFill>
        <p:spPr>
          <a:xfrm>
            <a:off x="433388" y="914876"/>
            <a:ext cx="11477942" cy="5718810"/>
          </a:xfrm>
          <a:prstGeom prst="rect">
            <a:avLst/>
          </a:prstGeom>
        </p:spPr>
      </p:pic>
    </p:spTree>
    <p:extLst>
      <p:ext uri="{BB962C8B-B14F-4D97-AF65-F5344CB8AC3E}">
        <p14:creationId xmlns:p14="http://schemas.microsoft.com/office/powerpoint/2010/main" val="122100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057F2-BACC-98B6-C1FB-80F4435F8EBD}"/>
              </a:ext>
            </a:extLst>
          </p:cNvPr>
          <p:cNvSpPr>
            <a:spLocks noGrp="1"/>
          </p:cNvSpPr>
          <p:nvPr>
            <p:ph type="title"/>
          </p:nvPr>
        </p:nvSpPr>
        <p:spPr>
          <a:xfrm>
            <a:off x="1024130" y="309265"/>
            <a:ext cx="10786872" cy="730445"/>
          </a:xfrm>
        </p:spPr>
        <p:txBody>
          <a:bodyPr>
            <a:noAutofit/>
          </a:bodyPr>
          <a:lstStyle/>
          <a:p>
            <a:pPr algn="ctr"/>
            <a:r>
              <a:rPr lang="en-ZA" sz="2800" b="1" dirty="0">
                <a:solidFill>
                  <a:srgbClr val="002060"/>
                </a:solidFill>
              </a:rPr>
              <a:t>Robbery of cash in transit (CIT) </a:t>
            </a:r>
            <a:br>
              <a:rPr lang="en-ZA" sz="2800" b="1" dirty="0">
                <a:solidFill>
                  <a:srgbClr val="002060"/>
                </a:solidFill>
              </a:rPr>
            </a:br>
            <a:r>
              <a:rPr lang="en-ZA" sz="2800" b="1" dirty="0">
                <a:solidFill>
                  <a:srgbClr val="002060"/>
                </a:solidFill>
              </a:rPr>
              <a:t>3</a:t>
            </a:r>
            <a:r>
              <a:rPr lang="en-ZA" sz="2800" b="1" baseline="30000" dirty="0">
                <a:solidFill>
                  <a:srgbClr val="002060"/>
                </a:solidFill>
              </a:rPr>
              <a:t>rd</a:t>
            </a:r>
            <a:r>
              <a:rPr lang="en-ZA" sz="2800" b="1" dirty="0">
                <a:solidFill>
                  <a:srgbClr val="002060"/>
                </a:solidFill>
              </a:rPr>
              <a:t> Quarter 2024/2025</a:t>
            </a:r>
          </a:p>
        </p:txBody>
      </p:sp>
      <p:sp>
        <p:nvSpPr>
          <p:cNvPr id="4" name="Text Placeholder 3">
            <a:extLst>
              <a:ext uri="{FF2B5EF4-FFF2-40B4-BE49-F238E27FC236}">
                <a16:creationId xmlns:a16="http://schemas.microsoft.com/office/drawing/2014/main" id="{BFB3403F-327A-70A9-0659-C200F84089D8}"/>
              </a:ext>
            </a:extLst>
          </p:cNvPr>
          <p:cNvSpPr>
            <a:spLocks noGrp="1"/>
          </p:cNvSpPr>
          <p:nvPr>
            <p:ph idx="1"/>
          </p:nvPr>
        </p:nvSpPr>
        <p:spPr/>
        <p:txBody>
          <a:bodyPr>
            <a:normAutofit/>
          </a:bodyPr>
          <a:lstStyle/>
          <a:p>
            <a:r>
              <a:rPr lang="en-ZA" b="1" dirty="0">
                <a:solidFill>
                  <a:srgbClr val="002060"/>
                </a:solidFill>
              </a:rPr>
              <a:t>Type of cash in transit robbery – (method used)</a:t>
            </a:r>
          </a:p>
        </p:txBody>
      </p:sp>
      <p:sp>
        <p:nvSpPr>
          <p:cNvPr id="2" name="Slide Number Placeholder 1">
            <a:extLst>
              <a:ext uri="{FF2B5EF4-FFF2-40B4-BE49-F238E27FC236}">
                <a16:creationId xmlns:a16="http://schemas.microsoft.com/office/drawing/2014/main" id="{A256BB0D-05D3-5803-87E1-549EB06A3C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14" name="Rectangle 13"/>
          <p:cNvSpPr/>
          <p:nvPr/>
        </p:nvSpPr>
        <p:spPr>
          <a:xfrm>
            <a:off x="8855945" y="1849640"/>
            <a:ext cx="2786597" cy="1526524"/>
          </a:xfrm>
          <a:prstGeom prst="rect">
            <a:avLst/>
          </a:prstGeom>
          <a:solidFill>
            <a:srgbClr val="BFBFBF"/>
          </a:solidFill>
          <a:ln>
            <a:solidFill>
              <a:srgbClr val="002060"/>
            </a:solidFill>
          </a:ln>
          <a:scene3d>
            <a:camera prst="obliqueBottom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Tw Cen MT" panose="020B0602020104020603"/>
                <a:ea typeface="+mn-ea"/>
                <a:cs typeface="+mn-cs"/>
              </a:rPr>
              <a:t>Type of companies affected: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Tw Cen MT" panose="020B0602020104020603"/>
                <a:ea typeface="+mn-ea"/>
                <a:cs typeface="+mn-cs"/>
              </a:rPr>
              <a:t>FCS =6</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Tw Cen MT" panose="020B0602020104020603"/>
                <a:ea typeface="+mn-ea"/>
                <a:cs typeface="+mn-cs"/>
              </a:rPr>
              <a:t>G4S =2</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rgbClr val="FF0000"/>
              </a:solidFill>
              <a:effectLst/>
              <a:uLnTx/>
              <a:uFillTx/>
              <a:latin typeface="Tw Cen MT" panose="020B0602020104020603"/>
              <a:ea typeface="+mn-ea"/>
              <a:cs typeface="+mn-cs"/>
            </a:endParaRPr>
          </a:p>
        </p:txBody>
      </p:sp>
      <p:sp>
        <p:nvSpPr>
          <p:cNvPr id="11" name="Right Arrow Callout 10"/>
          <p:cNvSpPr/>
          <p:nvPr/>
        </p:nvSpPr>
        <p:spPr>
          <a:xfrm>
            <a:off x="533399" y="1896481"/>
            <a:ext cx="2860477" cy="1501140"/>
          </a:xfrm>
          <a:prstGeom prst="rightArrowCallout">
            <a:avLst>
              <a:gd name="adj1" fmla="val 25000"/>
              <a:gd name="adj2" fmla="val 25000"/>
              <a:gd name="adj3" fmla="val 25000"/>
              <a:gd name="adj4" fmla="val 78962"/>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Tw Cen MT" panose="020B0602020104020603"/>
                <a:ea typeface="+mn-ea"/>
                <a:cs typeface="+mn-cs"/>
              </a:rPr>
              <a:t>District contributed: XP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prstClr val="black"/>
                </a:solidFill>
                <a:effectLst/>
                <a:uLnTx/>
                <a:uFillTx/>
                <a:latin typeface="Tw Cen MT" panose="020B0602020104020603"/>
                <a:ea typeface="+mn-ea"/>
                <a:cs typeface="+mn-cs"/>
              </a:rPr>
              <a:t>Ekurhuleni=1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prstClr val="black"/>
                </a:solidFill>
                <a:effectLst/>
                <a:uLnTx/>
                <a:uFillTx/>
                <a:latin typeface="Tw Cen MT" panose="020B0602020104020603"/>
                <a:ea typeface="+mn-ea"/>
                <a:cs typeface="+mn-cs"/>
              </a:rPr>
              <a:t>Tshwane =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prstClr val="black"/>
                </a:solidFill>
                <a:effectLst/>
                <a:uLnTx/>
                <a:uFillTx/>
                <a:latin typeface="Tw Cen MT" panose="020B0602020104020603"/>
                <a:ea typeface="+mn-ea"/>
                <a:cs typeface="+mn-cs"/>
              </a:rPr>
              <a:t>Sedibeng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srgbClr val="ED7D31"/>
              </a:solidFill>
              <a:effectLst/>
              <a:uLnTx/>
              <a:uFillTx/>
              <a:latin typeface="Tw Cen MT" panose="020B0602020104020603"/>
              <a:ea typeface="+mn-ea"/>
              <a:cs typeface="+mn-cs"/>
            </a:endParaRPr>
          </a:p>
        </p:txBody>
      </p:sp>
      <p:sp>
        <p:nvSpPr>
          <p:cNvPr id="12" name="Left Arrow Callout 11"/>
          <p:cNvSpPr/>
          <p:nvPr/>
        </p:nvSpPr>
        <p:spPr>
          <a:xfrm>
            <a:off x="8823828" y="3397621"/>
            <a:ext cx="2818714" cy="1337284"/>
          </a:xfrm>
          <a:prstGeom prst="leftArrowCallout">
            <a:avLst>
              <a:gd name="adj1" fmla="val 25000"/>
              <a:gd name="adj2" fmla="val 25000"/>
              <a:gd name="adj3" fmla="val 25000"/>
              <a:gd name="adj4" fmla="val 76466"/>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prstClr val="black">
                  <a:lumMod val="65000"/>
                  <a:lumOff val="35000"/>
                </a:prstClr>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prstClr val="black">
                  <a:lumMod val="65000"/>
                  <a:lumOff val="35000"/>
                </a:prstClr>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Tw Cen MT" panose="020B0602020104020603"/>
                <a:ea typeface="+mn-ea"/>
                <a:cs typeface="+mn-cs"/>
              </a:rPr>
              <a:t>District contributed: VOR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prstClr val="black"/>
                </a:solidFill>
                <a:effectLst/>
                <a:uLnTx/>
                <a:uFillTx/>
                <a:latin typeface="Tw Cen MT" panose="020B0602020104020603"/>
                <a:ea typeface="+mn-ea"/>
                <a:cs typeface="+mn-cs"/>
              </a:rPr>
              <a:t>Ekurhuleni =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prstClr val="black"/>
                </a:solidFill>
                <a:effectLst/>
                <a:uLnTx/>
                <a:uFillTx/>
                <a:latin typeface="Tw Cen MT" panose="020B0602020104020603"/>
                <a:ea typeface="+mn-ea"/>
                <a:cs typeface="+mn-cs"/>
              </a:rPr>
              <a:t>Johannesburg =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lumMod val="65000"/>
                  <a:lumOff val="35000"/>
                </a:prstClr>
              </a:solidFill>
              <a:effectLst/>
              <a:uLnTx/>
              <a:uFillTx/>
              <a:latin typeface="Tw Cen MT" panose="020B0602020104020603"/>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900" b="1" i="0" u="none" strike="noStrike" kern="1200" cap="none" spc="0" normalizeH="0" baseline="0" noProof="0" dirty="0">
              <a:ln>
                <a:noFill/>
              </a:ln>
              <a:solidFill>
                <a:srgbClr val="4472C4"/>
              </a:solidFill>
              <a:effectLst/>
              <a:uLnTx/>
              <a:uFillTx/>
              <a:latin typeface="Tw Cen MT" panose="020B0602020104020603"/>
              <a:ea typeface="+mn-ea"/>
              <a:cs typeface="+mn-cs"/>
            </a:endParaRPr>
          </a:p>
        </p:txBody>
      </p:sp>
      <p:sp>
        <p:nvSpPr>
          <p:cNvPr id="19" name="Rectangle 18"/>
          <p:cNvSpPr/>
          <p:nvPr/>
        </p:nvSpPr>
        <p:spPr>
          <a:xfrm>
            <a:off x="4507408" y="5519625"/>
            <a:ext cx="3386666" cy="338665"/>
          </a:xfrm>
          <a:prstGeom prst="rect">
            <a:avLst/>
          </a:prstGeom>
          <a:solidFill>
            <a:schemeClr val="accent1">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2060"/>
                </a:solidFill>
                <a:effectLst/>
                <a:uLnTx/>
                <a:uFillTx/>
                <a:latin typeface="Tw Cen MT" panose="020B0602020104020603"/>
                <a:ea typeface="+mn-ea"/>
                <a:cs typeface="+mn-cs"/>
              </a:rPr>
              <a:t>TOTAL CIT COUNTS = 8</a:t>
            </a:r>
          </a:p>
        </p:txBody>
      </p:sp>
      <p:sp>
        <p:nvSpPr>
          <p:cNvPr id="20" name="TextBox 19">
            <a:extLst>
              <a:ext uri="{FF2B5EF4-FFF2-40B4-BE49-F238E27FC236}">
                <a16:creationId xmlns:a16="http://schemas.microsoft.com/office/drawing/2014/main" id="{C3638125-17CA-3D2F-5C65-83AB1A98792B}"/>
              </a:ext>
            </a:extLst>
          </p:cNvPr>
          <p:cNvSpPr txBox="1"/>
          <p:nvPr/>
        </p:nvSpPr>
        <p:spPr>
          <a:xfrm>
            <a:off x="533399" y="3611521"/>
            <a:ext cx="2834775" cy="2246769"/>
          </a:xfrm>
          <a:prstGeom prst="rect">
            <a:avLst/>
          </a:prstGeom>
          <a:solidFill>
            <a:schemeClr val="accent1">
              <a:lumMod val="60000"/>
              <a:lumOff val="40000"/>
            </a:schemeClr>
          </a:solidFill>
          <a:effectLst/>
          <a:scene3d>
            <a:camera prst="orthographicFront"/>
            <a:lightRig rig="threePt" dir="t"/>
          </a:scene3d>
          <a:sp3d>
            <a:bevelT/>
          </a:sp3d>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Perpetrators threatened security guards by pointing them with firearms in all 8 incidents.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Explosives were used in 5 incidents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Vehicles were rammed in 4 incidents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In 7 incidents the suspects shot at the CIT vehicle / personnel.</a:t>
            </a:r>
            <a:endParaRPr kumimoji="0" lang="en-ZA" sz="1400" b="1" i="1"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6" name="Picture 5">
            <a:extLst>
              <a:ext uri="{FF2B5EF4-FFF2-40B4-BE49-F238E27FC236}">
                <a16:creationId xmlns:a16="http://schemas.microsoft.com/office/drawing/2014/main" id="{D969E649-FCD4-BC5F-3CF2-66A794DC4318}"/>
              </a:ext>
            </a:extLst>
          </p:cNvPr>
          <p:cNvPicPr>
            <a:picLocks noChangeAspect="1"/>
          </p:cNvPicPr>
          <p:nvPr/>
        </p:nvPicPr>
        <p:blipFill>
          <a:blip r:embed="rId3"/>
          <a:stretch>
            <a:fillRect/>
          </a:stretch>
        </p:blipFill>
        <p:spPr>
          <a:xfrm>
            <a:off x="3393876" y="1881789"/>
            <a:ext cx="5462069" cy="3637835"/>
          </a:xfrm>
          <a:prstGeom prst="rect">
            <a:avLst/>
          </a:prstGeom>
        </p:spPr>
      </p:pic>
    </p:spTree>
    <p:extLst>
      <p:ext uri="{BB962C8B-B14F-4D97-AF65-F5344CB8AC3E}">
        <p14:creationId xmlns:p14="http://schemas.microsoft.com/office/powerpoint/2010/main" val="1179448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66599-7A2D-3E6D-30BD-A2212F264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5A7AA-6EC6-9655-1C77-2CB19B756C06}"/>
              </a:ext>
            </a:extLst>
          </p:cNvPr>
          <p:cNvSpPr>
            <a:spLocks noGrp="1"/>
          </p:cNvSpPr>
          <p:nvPr>
            <p:ph type="title"/>
          </p:nvPr>
        </p:nvSpPr>
        <p:spPr>
          <a:xfrm>
            <a:off x="1034944" y="440691"/>
            <a:ext cx="10786872" cy="730445"/>
          </a:xfrm>
        </p:spPr>
        <p:txBody>
          <a:bodyPr>
            <a:noAutofit/>
          </a:bodyPr>
          <a:lstStyle/>
          <a:p>
            <a:pPr algn="ctr"/>
            <a:r>
              <a:rPr lang="en-ZA" sz="2800" b="1" dirty="0">
                <a:solidFill>
                  <a:srgbClr val="002060"/>
                </a:solidFill>
              </a:rPr>
              <a:t>Cash-in-transit (CIT) robberies: </a:t>
            </a:r>
            <a:br>
              <a:rPr lang="en-ZA" sz="2800" b="1" dirty="0">
                <a:solidFill>
                  <a:srgbClr val="002060"/>
                </a:solidFill>
              </a:rPr>
            </a:br>
            <a:r>
              <a:rPr lang="en-ZA" sz="2800" b="1" dirty="0">
                <a:solidFill>
                  <a:srgbClr val="002060"/>
                </a:solidFill>
              </a:rPr>
              <a:t>top instrument's used :Oct 2024 to Dec 2024</a:t>
            </a:r>
            <a:br>
              <a:rPr lang="en-ZA" sz="2400" b="1" dirty="0">
                <a:solidFill>
                  <a:srgbClr val="002060"/>
                </a:solidFill>
              </a:rPr>
            </a:br>
            <a:endParaRPr lang="en-ZA" sz="2400" b="1" dirty="0">
              <a:solidFill>
                <a:srgbClr val="002060"/>
              </a:solidFill>
            </a:endParaRPr>
          </a:p>
        </p:txBody>
      </p:sp>
      <p:sp>
        <p:nvSpPr>
          <p:cNvPr id="4" name="Slide Number Placeholder 3">
            <a:extLst>
              <a:ext uri="{FF2B5EF4-FFF2-40B4-BE49-F238E27FC236}">
                <a16:creationId xmlns:a16="http://schemas.microsoft.com/office/drawing/2014/main" id="{E174400D-ACC1-FC2D-8C02-488A38DB5D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BCC2FD50-ABAE-97CF-7204-57FE653C39BC}"/>
              </a:ext>
            </a:extLst>
          </p:cNvPr>
          <p:cNvPicPr>
            <a:picLocks noGrp="1"/>
          </p:cNvPicPr>
          <p:nvPr>
            <p:ph idx="1"/>
          </p:nvPr>
        </p:nvPicPr>
        <p:blipFill>
          <a:blip r:embed="rId3"/>
          <a:stretch>
            <a:fillRect/>
          </a:stretch>
        </p:blipFill>
        <p:spPr>
          <a:xfrm>
            <a:off x="723900" y="2094930"/>
            <a:ext cx="11408960" cy="4322379"/>
          </a:xfrm>
          <a:prstGeom prst="rect">
            <a:avLst/>
          </a:prstGeom>
        </p:spPr>
      </p:pic>
    </p:spTree>
    <p:extLst>
      <p:ext uri="{BB962C8B-B14F-4D97-AF65-F5344CB8AC3E}">
        <p14:creationId xmlns:p14="http://schemas.microsoft.com/office/powerpoint/2010/main" val="3974240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EFAD4-0AC5-BFF5-152F-E6E1B1184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0CEB4-D05D-52CE-02E7-2F23EB7852C1}"/>
              </a:ext>
            </a:extLst>
          </p:cNvPr>
          <p:cNvSpPr>
            <a:spLocks noGrp="1"/>
          </p:cNvSpPr>
          <p:nvPr>
            <p:ph type="title"/>
          </p:nvPr>
        </p:nvSpPr>
        <p:spPr/>
        <p:txBody>
          <a:bodyPr>
            <a:noAutofit/>
          </a:bodyPr>
          <a:lstStyle/>
          <a:p>
            <a:pPr algn="ctr"/>
            <a:r>
              <a:rPr lang="en-ZA" sz="2800" b="1" dirty="0">
                <a:solidFill>
                  <a:srgbClr val="002060"/>
                </a:solidFill>
              </a:rPr>
              <a:t>Cash-in-transit (CIT) robberies: </a:t>
            </a:r>
            <a:br>
              <a:rPr lang="en-ZA" sz="2800" b="1" dirty="0">
                <a:solidFill>
                  <a:srgbClr val="002060"/>
                </a:solidFill>
              </a:rPr>
            </a:br>
            <a:r>
              <a:rPr lang="en-ZA" sz="2800" b="1" dirty="0">
                <a:solidFill>
                  <a:srgbClr val="002060"/>
                </a:solidFill>
              </a:rPr>
              <a:t>top METHODS used : Oct 2024 to Dec 2024</a:t>
            </a:r>
            <a:br>
              <a:rPr lang="en-ZA" sz="1800" b="1" dirty="0"/>
            </a:br>
            <a:endParaRPr lang="en-ZA" sz="1800" b="1" dirty="0"/>
          </a:p>
        </p:txBody>
      </p:sp>
      <p:sp>
        <p:nvSpPr>
          <p:cNvPr id="4" name="Slide Number Placeholder 3">
            <a:extLst>
              <a:ext uri="{FF2B5EF4-FFF2-40B4-BE49-F238E27FC236}">
                <a16:creationId xmlns:a16="http://schemas.microsoft.com/office/drawing/2014/main" id="{2AC66B23-9CD2-BED9-F98B-C17DFCE8E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9487F7A0-9FAB-3E70-3E3F-FF3942CF71A2}"/>
              </a:ext>
            </a:extLst>
          </p:cNvPr>
          <p:cNvPicPr>
            <a:picLocks noGrp="1"/>
          </p:cNvPicPr>
          <p:nvPr>
            <p:ph idx="1"/>
          </p:nvPr>
        </p:nvPicPr>
        <p:blipFill>
          <a:blip r:embed="rId3"/>
          <a:stretch>
            <a:fillRect/>
          </a:stretch>
        </p:blipFill>
        <p:spPr>
          <a:xfrm>
            <a:off x="914399" y="1411227"/>
            <a:ext cx="10658901" cy="4842321"/>
          </a:xfrm>
          <a:prstGeom prst="rect">
            <a:avLst/>
          </a:prstGeom>
        </p:spPr>
      </p:pic>
    </p:spTree>
    <p:extLst>
      <p:ext uri="{BB962C8B-B14F-4D97-AF65-F5344CB8AC3E}">
        <p14:creationId xmlns:p14="http://schemas.microsoft.com/office/powerpoint/2010/main" val="3254295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CDFC4-4F9A-CE09-3139-F544F6887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4696C-C156-DC0B-B0FC-54DE962EFA1C}"/>
              </a:ext>
            </a:extLst>
          </p:cNvPr>
          <p:cNvSpPr>
            <a:spLocks noGrp="1"/>
          </p:cNvSpPr>
          <p:nvPr>
            <p:ph type="title"/>
          </p:nvPr>
        </p:nvSpPr>
        <p:spPr/>
        <p:txBody>
          <a:bodyPr>
            <a:noAutofit/>
          </a:bodyPr>
          <a:lstStyle/>
          <a:p>
            <a:pPr algn="ctr"/>
            <a:r>
              <a:rPr lang="en-ZA" sz="2800" b="1" dirty="0">
                <a:solidFill>
                  <a:srgbClr val="002060"/>
                </a:solidFill>
              </a:rPr>
              <a:t>Cash-in-transit (CIT) robberies: </a:t>
            </a:r>
            <a:br>
              <a:rPr lang="en-ZA" sz="2800" b="1" dirty="0">
                <a:solidFill>
                  <a:srgbClr val="002060"/>
                </a:solidFill>
              </a:rPr>
            </a:br>
            <a:r>
              <a:rPr lang="en-ZA" sz="2800" b="1" dirty="0">
                <a:solidFill>
                  <a:srgbClr val="002060"/>
                </a:solidFill>
              </a:rPr>
              <a:t>DAY OF WEEK :Oct 2024 to Dec 2024</a:t>
            </a:r>
            <a:br>
              <a:rPr lang="en-ZA" sz="2800" b="1" dirty="0">
                <a:solidFill>
                  <a:srgbClr val="002060"/>
                </a:solidFill>
              </a:rPr>
            </a:br>
            <a:endParaRPr lang="en-ZA" sz="2800" b="1" dirty="0">
              <a:solidFill>
                <a:srgbClr val="002060"/>
              </a:solidFill>
            </a:endParaRPr>
          </a:p>
        </p:txBody>
      </p:sp>
      <p:sp>
        <p:nvSpPr>
          <p:cNvPr id="4" name="Slide Number Placeholder 3">
            <a:extLst>
              <a:ext uri="{FF2B5EF4-FFF2-40B4-BE49-F238E27FC236}">
                <a16:creationId xmlns:a16="http://schemas.microsoft.com/office/drawing/2014/main" id="{2ECF7438-91AF-82CD-8AB4-2856E8A9AE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F276A244-45E7-AE65-EAAA-C09A686AD03D}"/>
              </a:ext>
            </a:extLst>
          </p:cNvPr>
          <p:cNvPicPr>
            <a:picLocks noGrp="1"/>
          </p:cNvPicPr>
          <p:nvPr>
            <p:ph idx="1"/>
          </p:nvPr>
        </p:nvPicPr>
        <p:blipFill>
          <a:blip r:embed="rId3"/>
          <a:stretch>
            <a:fillRect/>
          </a:stretch>
        </p:blipFill>
        <p:spPr>
          <a:xfrm>
            <a:off x="805786" y="1182370"/>
            <a:ext cx="10795000" cy="5401310"/>
          </a:xfrm>
          <a:prstGeom prst="rect">
            <a:avLst/>
          </a:prstGeom>
        </p:spPr>
      </p:pic>
    </p:spTree>
    <p:extLst>
      <p:ext uri="{BB962C8B-B14F-4D97-AF65-F5344CB8AC3E}">
        <p14:creationId xmlns:p14="http://schemas.microsoft.com/office/powerpoint/2010/main" val="190151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8333" y="6583680"/>
            <a:ext cx="973667"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prstClr val="black">
                    <a:lumMod val="50000"/>
                    <a:lumOff val="50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1" i="0" u="none" strike="noStrike" kern="1200" cap="none" spc="0" normalizeH="0" baseline="0" noProof="0" dirty="0">
              <a:ln>
                <a:noFill/>
              </a:ln>
              <a:solidFill>
                <a:prstClr val="black">
                  <a:lumMod val="50000"/>
                  <a:lumOff val="50000"/>
                </a:prstClr>
              </a:solidFill>
              <a:effectLst/>
              <a:uLnTx/>
              <a:uFillTx/>
              <a:latin typeface="Tw Cen MT Condensed" panose="020B0606020104020203"/>
              <a:ea typeface="+mn-ea"/>
              <a:cs typeface="+mn-cs"/>
            </a:endParaRPr>
          </a:p>
        </p:txBody>
      </p:sp>
      <p:sp>
        <p:nvSpPr>
          <p:cNvPr id="4" name="Title 3"/>
          <p:cNvSpPr>
            <a:spLocks noGrp="1"/>
          </p:cNvSpPr>
          <p:nvPr>
            <p:ph type="ctrTitle"/>
          </p:nvPr>
        </p:nvSpPr>
        <p:spPr>
          <a:xfrm>
            <a:off x="1105182" y="3058429"/>
            <a:ext cx="9894523" cy="1463040"/>
          </a:xfrm>
          <a:solidFill>
            <a:srgbClr val="002060"/>
          </a:solidFill>
        </p:spPr>
        <p:txBody>
          <a:bodyPr/>
          <a:lstStyle/>
          <a:p>
            <a:r>
              <a:rPr lang="en-ZA" b="1" dirty="0">
                <a:solidFill>
                  <a:schemeClr val="bg1"/>
                </a:solidFill>
                <a:effectLst>
                  <a:outerShdw blurRad="38100" dist="38100" dir="2700000" algn="tl">
                    <a:srgbClr val="000000">
                      <a:alpha val="43137"/>
                    </a:srgbClr>
                  </a:outerShdw>
                </a:effectLst>
              </a:rPr>
              <a:t>PURPOSE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297" y="3224275"/>
            <a:ext cx="876190" cy="876190"/>
          </a:xfrm>
          <a:prstGeom prst="rect">
            <a:avLst/>
          </a:prstGeom>
        </p:spPr>
      </p:pic>
    </p:spTree>
    <p:extLst>
      <p:ext uri="{BB962C8B-B14F-4D97-AF65-F5344CB8AC3E}">
        <p14:creationId xmlns:p14="http://schemas.microsoft.com/office/powerpoint/2010/main" val="3669362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44718-83A5-8887-EBDB-54FB03A9D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E76A1-CE83-595E-80F9-0BE2042BEDCC}"/>
              </a:ext>
            </a:extLst>
          </p:cNvPr>
          <p:cNvSpPr>
            <a:spLocks noGrp="1"/>
          </p:cNvSpPr>
          <p:nvPr>
            <p:ph type="title"/>
          </p:nvPr>
        </p:nvSpPr>
        <p:spPr/>
        <p:txBody>
          <a:bodyPr>
            <a:noAutofit/>
          </a:bodyPr>
          <a:lstStyle/>
          <a:p>
            <a:pPr algn="ctr"/>
            <a:r>
              <a:rPr lang="en-ZA" sz="2800" b="1" dirty="0">
                <a:solidFill>
                  <a:srgbClr val="002060"/>
                </a:solidFill>
              </a:rPr>
              <a:t>Cash-in-transit (CIT) robberies: </a:t>
            </a:r>
            <a:br>
              <a:rPr lang="en-ZA" sz="2800" b="1" dirty="0">
                <a:solidFill>
                  <a:srgbClr val="002060"/>
                </a:solidFill>
              </a:rPr>
            </a:br>
            <a:r>
              <a:rPr lang="en-ZA" sz="2800" b="1" dirty="0">
                <a:solidFill>
                  <a:srgbClr val="002060"/>
                </a:solidFill>
              </a:rPr>
              <a:t>time distribution : Oct 2024 to Dec 2024</a:t>
            </a:r>
            <a:br>
              <a:rPr lang="en-ZA" sz="2800" b="1" dirty="0">
                <a:solidFill>
                  <a:srgbClr val="002060"/>
                </a:solidFill>
              </a:rPr>
            </a:br>
            <a:endParaRPr lang="en-ZA" sz="2800" b="1" dirty="0">
              <a:solidFill>
                <a:srgbClr val="002060"/>
              </a:solidFill>
            </a:endParaRPr>
          </a:p>
        </p:txBody>
      </p:sp>
      <p:sp>
        <p:nvSpPr>
          <p:cNvPr id="4" name="Slide Number Placeholder 3">
            <a:extLst>
              <a:ext uri="{FF2B5EF4-FFF2-40B4-BE49-F238E27FC236}">
                <a16:creationId xmlns:a16="http://schemas.microsoft.com/office/drawing/2014/main" id="{F80F62A3-45B1-2C10-17EE-BE1E36F58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A2BA7A6A-0FBE-E8CC-53C2-9B2471AA9EFC}"/>
              </a:ext>
            </a:extLst>
          </p:cNvPr>
          <p:cNvPicPr>
            <a:picLocks noGrp="1"/>
          </p:cNvPicPr>
          <p:nvPr>
            <p:ph idx="1"/>
          </p:nvPr>
        </p:nvPicPr>
        <p:blipFill>
          <a:blip r:embed="rId3"/>
          <a:stretch>
            <a:fillRect/>
          </a:stretch>
        </p:blipFill>
        <p:spPr>
          <a:xfrm>
            <a:off x="785315" y="1131733"/>
            <a:ext cx="10795000" cy="5401310"/>
          </a:xfrm>
          <a:prstGeom prst="rect">
            <a:avLst/>
          </a:prstGeom>
        </p:spPr>
      </p:pic>
    </p:spTree>
    <p:extLst>
      <p:ext uri="{BB962C8B-B14F-4D97-AF65-F5344CB8AC3E}">
        <p14:creationId xmlns:p14="http://schemas.microsoft.com/office/powerpoint/2010/main" val="4093938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4202-A8D3-F425-9D60-EDC219DCC7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8C4BC5-2AAC-E2CE-884D-AFEB514233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6" name="Content Placeholder 5">
            <a:extLst>
              <a:ext uri="{FF2B5EF4-FFF2-40B4-BE49-F238E27FC236}">
                <a16:creationId xmlns:a16="http://schemas.microsoft.com/office/drawing/2014/main" id="{9BCA9CE5-970F-6D67-63DC-ED189C4E95B0}"/>
              </a:ext>
            </a:extLst>
          </p:cNvPr>
          <p:cNvSpPr>
            <a:spLocks noGrp="1"/>
          </p:cNvSpPr>
          <p:nvPr>
            <p:ph idx="1"/>
          </p:nvPr>
        </p:nvSpPr>
        <p:spPr/>
        <p:txBody>
          <a:bodyPr/>
          <a:lstStyle/>
          <a:p>
            <a:endParaRPr lang="en-ZA"/>
          </a:p>
        </p:txBody>
      </p:sp>
      <p:sp>
        <p:nvSpPr>
          <p:cNvPr id="9" name="Title 2">
            <a:extLst>
              <a:ext uri="{FF2B5EF4-FFF2-40B4-BE49-F238E27FC236}">
                <a16:creationId xmlns:a16="http://schemas.microsoft.com/office/drawing/2014/main" id="{F09D497C-2A32-A155-AAFA-1E8ACC48FF37}"/>
              </a:ext>
            </a:extLst>
          </p:cNvPr>
          <p:cNvSpPr>
            <a:spLocks noGrp="1"/>
          </p:cNvSpPr>
          <p:nvPr>
            <p:ph type="title"/>
          </p:nvPr>
        </p:nvSpPr>
        <p:spPr>
          <a:xfrm>
            <a:off x="1023941" y="176803"/>
            <a:ext cx="10787062" cy="730250"/>
          </a:xfrm>
        </p:spPr>
        <p:txBody>
          <a:bodyPr>
            <a:normAutofit/>
          </a:bodyPr>
          <a:lstStyle/>
          <a:p>
            <a:pPr algn="ctr"/>
            <a:r>
              <a:rPr lang="en-ZA" sz="2800" b="1" dirty="0">
                <a:solidFill>
                  <a:srgbClr val="002060"/>
                </a:solidFill>
              </a:rPr>
              <a:t>Commercial crime</a:t>
            </a:r>
          </a:p>
        </p:txBody>
      </p:sp>
      <p:sp>
        <p:nvSpPr>
          <p:cNvPr id="10" name="Text Placeholder 1">
            <a:extLst>
              <a:ext uri="{FF2B5EF4-FFF2-40B4-BE49-F238E27FC236}">
                <a16:creationId xmlns:a16="http://schemas.microsoft.com/office/drawing/2014/main" id="{BF6791F2-CAAC-2BA6-7D74-24BD320F0960}"/>
              </a:ext>
            </a:extLst>
          </p:cNvPr>
          <p:cNvSpPr txBox="1">
            <a:spLocks/>
          </p:cNvSpPr>
          <p:nvPr/>
        </p:nvSpPr>
        <p:spPr>
          <a:xfrm>
            <a:off x="519113" y="791878"/>
            <a:ext cx="10936576" cy="442791"/>
          </a:xfrm>
          <a:prstGeom prst="rect">
            <a:avLst/>
          </a:prstGeom>
        </p:spPr>
        <p:txBody>
          <a:bodyPr>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ZA" dirty="0">
                <a:solidFill>
                  <a:srgbClr val="002060"/>
                </a:solidFill>
              </a:rPr>
              <a:t>District Picture</a:t>
            </a:r>
          </a:p>
        </p:txBody>
      </p:sp>
      <p:pic>
        <p:nvPicPr>
          <p:cNvPr id="11" name="Picture 10">
            <a:extLst>
              <a:ext uri="{FF2B5EF4-FFF2-40B4-BE49-F238E27FC236}">
                <a16:creationId xmlns:a16="http://schemas.microsoft.com/office/drawing/2014/main" id="{484967AA-97C2-B597-D5B5-E10158E57A54}"/>
              </a:ext>
            </a:extLst>
          </p:cNvPr>
          <p:cNvPicPr>
            <a:picLocks/>
          </p:cNvPicPr>
          <p:nvPr/>
        </p:nvPicPr>
        <p:blipFill>
          <a:blip r:embed="rId3"/>
          <a:stretch>
            <a:fillRect/>
          </a:stretch>
        </p:blipFill>
        <p:spPr>
          <a:xfrm>
            <a:off x="519113" y="1120742"/>
            <a:ext cx="11477942" cy="5718810"/>
          </a:xfrm>
          <a:prstGeom prst="rect">
            <a:avLst/>
          </a:prstGeom>
        </p:spPr>
      </p:pic>
    </p:spTree>
    <p:extLst>
      <p:ext uri="{BB962C8B-B14F-4D97-AF65-F5344CB8AC3E}">
        <p14:creationId xmlns:p14="http://schemas.microsoft.com/office/powerpoint/2010/main" val="2098161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52F7-A84C-87F3-A854-88FACDF0D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D4449-8F0D-8323-A3B9-847B426D10FD}"/>
              </a:ext>
            </a:extLst>
          </p:cNvPr>
          <p:cNvSpPr>
            <a:spLocks noGrp="1"/>
          </p:cNvSpPr>
          <p:nvPr>
            <p:ph type="title"/>
          </p:nvPr>
        </p:nvSpPr>
        <p:spPr/>
        <p:txBody>
          <a:bodyPr>
            <a:noAutofit/>
          </a:bodyPr>
          <a:lstStyle/>
          <a:p>
            <a:pPr algn="ctr"/>
            <a:r>
              <a:rPr lang="en-ZA" sz="2800" b="1" dirty="0">
                <a:solidFill>
                  <a:srgbClr val="002060"/>
                </a:solidFill>
              </a:rPr>
              <a:t>Commercial crime: </a:t>
            </a:r>
            <a:br>
              <a:rPr lang="en-ZA" sz="2800" b="1" dirty="0">
                <a:solidFill>
                  <a:srgbClr val="002060"/>
                </a:solidFill>
              </a:rPr>
            </a:br>
            <a:r>
              <a:rPr lang="en-ZA" sz="2800" b="1" dirty="0">
                <a:solidFill>
                  <a:srgbClr val="002060"/>
                </a:solidFill>
              </a:rPr>
              <a:t>top instrument's used :Oct 2024 to Dec 2024</a:t>
            </a:r>
            <a:br>
              <a:rPr lang="en-ZA" sz="1800" dirty="0"/>
            </a:br>
            <a:endParaRPr lang="en-ZA" sz="1800" dirty="0"/>
          </a:p>
        </p:txBody>
      </p:sp>
      <p:sp>
        <p:nvSpPr>
          <p:cNvPr id="4" name="Slide Number Placeholder 3">
            <a:extLst>
              <a:ext uri="{FF2B5EF4-FFF2-40B4-BE49-F238E27FC236}">
                <a16:creationId xmlns:a16="http://schemas.microsoft.com/office/drawing/2014/main" id="{70E01B61-3A1B-5579-6F35-B1C9CCEE9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C1D08918-ACD6-C9C8-03E0-948A4E251C1F}"/>
              </a:ext>
            </a:extLst>
          </p:cNvPr>
          <p:cNvPicPr>
            <a:picLocks noGrp="1"/>
          </p:cNvPicPr>
          <p:nvPr>
            <p:ph idx="1"/>
          </p:nvPr>
        </p:nvPicPr>
        <p:blipFill>
          <a:blip r:embed="rId3"/>
          <a:stretch>
            <a:fillRect/>
          </a:stretch>
        </p:blipFill>
        <p:spPr>
          <a:xfrm>
            <a:off x="868506" y="1214651"/>
            <a:ext cx="10786872" cy="5038886"/>
          </a:xfrm>
          <a:prstGeom prst="rect">
            <a:avLst/>
          </a:prstGeom>
        </p:spPr>
      </p:pic>
    </p:spTree>
    <p:extLst>
      <p:ext uri="{BB962C8B-B14F-4D97-AF65-F5344CB8AC3E}">
        <p14:creationId xmlns:p14="http://schemas.microsoft.com/office/powerpoint/2010/main" val="2845416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D80D4-4CD6-C915-A8CF-06BD07BFD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20574-F240-A99E-8D85-6F4552DCBC99}"/>
              </a:ext>
            </a:extLst>
          </p:cNvPr>
          <p:cNvSpPr>
            <a:spLocks noGrp="1"/>
          </p:cNvSpPr>
          <p:nvPr>
            <p:ph type="title"/>
          </p:nvPr>
        </p:nvSpPr>
        <p:spPr/>
        <p:txBody>
          <a:bodyPr>
            <a:noAutofit/>
          </a:bodyPr>
          <a:lstStyle/>
          <a:p>
            <a:pPr algn="ctr"/>
            <a:r>
              <a:rPr lang="en-ZA" sz="2800" b="1" dirty="0">
                <a:solidFill>
                  <a:srgbClr val="002060"/>
                </a:solidFill>
              </a:rPr>
              <a:t>Commercial crime: </a:t>
            </a:r>
            <a:br>
              <a:rPr lang="en-ZA" sz="2800" b="1" dirty="0">
                <a:solidFill>
                  <a:srgbClr val="002060"/>
                </a:solidFill>
              </a:rPr>
            </a:br>
            <a:r>
              <a:rPr lang="en-ZA" sz="2800" b="1" dirty="0">
                <a:solidFill>
                  <a:srgbClr val="002060"/>
                </a:solidFill>
              </a:rPr>
              <a:t>top METHODS used : Oct 2024 to Dec 2024</a:t>
            </a:r>
            <a:br>
              <a:rPr lang="en-ZA" sz="1800" dirty="0"/>
            </a:br>
            <a:endParaRPr lang="en-ZA" sz="1800" dirty="0"/>
          </a:p>
        </p:txBody>
      </p:sp>
      <p:sp>
        <p:nvSpPr>
          <p:cNvPr id="4" name="Slide Number Placeholder 3">
            <a:extLst>
              <a:ext uri="{FF2B5EF4-FFF2-40B4-BE49-F238E27FC236}">
                <a16:creationId xmlns:a16="http://schemas.microsoft.com/office/drawing/2014/main" id="{42897A29-7706-69A1-0870-3EC801F6FC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EC6891EA-CAB0-158A-6C55-7235751658D8}"/>
              </a:ext>
            </a:extLst>
          </p:cNvPr>
          <p:cNvPicPr>
            <a:picLocks noGrp="1"/>
          </p:cNvPicPr>
          <p:nvPr>
            <p:ph idx="1"/>
          </p:nvPr>
        </p:nvPicPr>
        <p:blipFill>
          <a:blip r:embed="rId3"/>
          <a:stretch>
            <a:fillRect/>
          </a:stretch>
        </p:blipFill>
        <p:spPr>
          <a:xfrm>
            <a:off x="1024128" y="1542196"/>
            <a:ext cx="10494772" cy="4875113"/>
          </a:xfrm>
          <a:prstGeom prst="rect">
            <a:avLst/>
          </a:prstGeom>
        </p:spPr>
      </p:pic>
    </p:spTree>
    <p:extLst>
      <p:ext uri="{BB962C8B-B14F-4D97-AF65-F5344CB8AC3E}">
        <p14:creationId xmlns:p14="http://schemas.microsoft.com/office/powerpoint/2010/main" val="4267053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47E3-8DD5-1D1F-2FB6-94A6CF97E2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E0D60-96CD-27C9-0841-D63345FF4786}"/>
              </a:ext>
            </a:extLst>
          </p:cNvPr>
          <p:cNvSpPr>
            <a:spLocks noGrp="1"/>
          </p:cNvSpPr>
          <p:nvPr>
            <p:ph type="title"/>
          </p:nvPr>
        </p:nvSpPr>
        <p:spPr/>
        <p:txBody>
          <a:bodyPr>
            <a:noAutofit/>
          </a:bodyPr>
          <a:lstStyle/>
          <a:p>
            <a:pPr algn="ctr"/>
            <a:r>
              <a:rPr lang="en-ZA" sz="2800" b="1" dirty="0">
                <a:solidFill>
                  <a:srgbClr val="002060"/>
                </a:solidFill>
              </a:rPr>
              <a:t>Commercial crime: </a:t>
            </a:r>
            <a:br>
              <a:rPr lang="en-ZA" sz="2800" b="1" dirty="0">
                <a:solidFill>
                  <a:srgbClr val="002060"/>
                </a:solidFill>
              </a:rPr>
            </a:br>
            <a:r>
              <a:rPr lang="en-ZA" sz="2800" b="1" dirty="0">
                <a:solidFill>
                  <a:srgbClr val="002060"/>
                </a:solidFill>
              </a:rPr>
              <a:t>DAY OF WEEK : Oct 2024 to Dec 2024</a:t>
            </a:r>
            <a:br>
              <a:rPr lang="en-ZA" sz="1800" dirty="0"/>
            </a:br>
            <a:endParaRPr lang="en-ZA" sz="1800" dirty="0"/>
          </a:p>
        </p:txBody>
      </p:sp>
      <p:sp>
        <p:nvSpPr>
          <p:cNvPr id="4" name="Slide Number Placeholder 3">
            <a:extLst>
              <a:ext uri="{FF2B5EF4-FFF2-40B4-BE49-F238E27FC236}">
                <a16:creationId xmlns:a16="http://schemas.microsoft.com/office/drawing/2014/main" id="{B0362BB3-005A-5489-22DC-A6724D551F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9A1C4E41-77F0-8C62-BCCE-DF9120AFB96D}"/>
              </a:ext>
            </a:extLst>
          </p:cNvPr>
          <p:cNvPicPr>
            <a:picLocks noGrp="1"/>
          </p:cNvPicPr>
          <p:nvPr>
            <p:ph idx="1"/>
          </p:nvPr>
        </p:nvPicPr>
        <p:blipFill>
          <a:blip r:embed="rId3"/>
          <a:stretch>
            <a:fillRect/>
          </a:stretch>
        </p:blipFill>
        <p:spPr>
          <a:xfrm>
            <a:off x="698500" y="1182370"/>
            <a:ext cx="10795000" cy="5401310"/>
          </a:xfrm>
          <a:prstGeom prst="rect">
            <a:avLst/>
          </a:prstGeom>
        </p:spPr>
      </p:pic>
    </p:spTree>
    <p:extLst>
      <p:ext uri="{BB962C8B-B14F-4D97-AF65-F5344CB8AC3E}">
        <p14:creationId xmlns:p14="http://schemas.microsoft.com/office/powerpoint/2010/main" val="3554904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6CBE3-71A8-EE71-ED51-EB06D02A2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83617-86BA-84FB-6111-B7450F54D064}"/>
              </a:ext>
            </a:extLst>
          </p:cNvPr>
          <p:cNvSpPr>
            <a:spLocks noGrp="1"/>
          </p:cNvSpPr>
          <p:nvPr>
            <p:ph type="title"/>
          </p:nvPr>
        </p:nvSpPr>
        <p:spPr/>
        <p:txBody>
          <a:bodyPr>
            <a:noAutofit/>
          </a:bodyPr>
          <a:lstStyle/>
          <a:p>
            <a:pPr algn="ctr"/>
            <a:r>
              <a:rPr lang="en-ZA" sz="2800" b="1" dirty="0">
                <a:solidFill>
                  <a:srgbClr val="002060"/>
                </a:solidFill>
              </a:rPr>
              <a:t>Commercial crime: </a:t>
            </a:r>
            <a:br>
              <a:rPr lang="en-ZA" sz="2800" b="1" dirty="0">
                <a:solidFill>
                  <a:srgbClr val="002060"/>
                </a:solidFill>
              </a:rPr>
            </a:br>
            <a:r>
              <a:rPr lang="en-ZA" sz="2800" b="1" dirty="0">
                <a:solidFill>
                  <a:srgbClr val="002060"/>
                </a:solidFill>
              </a:rPr>
              <a:t>time distribution :Oct 2024 to Dec 2024</a:t>
            </a:r>
            <a:br>
              <a:rPr lang="en-ZA" sz="1800" dirty="0"/>
            </a:br>
            <a:endParaRPr lang="en-ZA" sz="1800" dirty="0"/>
          </a:p>
        </p:txBody>
      </p:sp>
      <p:sp>
        <p:nvSpPr>
          <p:cNvPr id="4" name="Slide Number Placeholder 3">
            <a:extLst>
              <a:ext uri="{FF2B5EF4-FFF2-40B4-BE49-F238E27FC236}">
                <a16:creationId xmlns:a16="http://schemas.microsoft.com/office/drawing/2014/main" id="{DC342D7A-BD93-3053-2508-3EB0B1F98D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DF2AA07E-AA4D-FE3D-0ED9-343D0AB3B2C1}"/>
              </a:ext>
            </a:extLst>
          </p:cNvPr>
          <p:cNvPicPr>
            <a:picLocks noGrp="1"/>
          </p:cNvPicPr>
          <p:nvPr>
            <p:ph idx="1"/>
          </p:nvPr>
        </p:nvPicPr>
        <p:blipFill>
          <a:blip r:embed="rId3"/>
          <a:stretch>
            <a:fillRect/>
          </a:stretch>
        </p:blipFill>
        <p:spPr>
          <a:xfrm>
            <a:off x="698500" y="1182370"/>
            <a:ext cx="10795000" cy="5401310"/>
          </a:xfrm>
          <a:prstGeom prst="rect">
            <a:avLst/>
          </a:prstGeom>
        </p:spPr>
      </p:pic>
    </p:spTree>
    <p:extLst>
      <p:ext uri="{BB962C8B-B14F-4D97-AF65-F5344CB8AC3E}">
        <p14:creationId xmlns:p14="http://schemas.microsoft.com/office/powerpoint/2010/main" val="3897292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3B90B-0CED-4BE5-BCAB-DCBA295AC6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1E5E0B-53B2-9A92-64E9-0BE088F820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8" name="Content Placeholder 7">
            <a:extLst>
              <a:ext uri="{FF2B5EF4-FFF2-40B4-BE49-F238E27FC236}">
                <a16:creationId xmlns:a16="http://schemas.microsoft.com/office/drawing/2014/main" id="{A89C67CB-EFC7-B723-BC5E-25C07DA2127A}"/>
              </a:ext>
            </a:extLst>
          </p:cNvPr>
          <p:cNvSpPr>
            <a:spLocks noGrp="1"/>
          </p:cNvSpPr>
          <p:nvPr>
            <p:ph idx="1"/>
          </p:nvPr>
        </p:nvSpPr>
        <p:spPr/>
        <p:txBody>
          <a:bodyPr/>
          <a:lstStyle/>
          <a:p>
            <a:endParaRPr lang="en-ZA" dirty="0"/>
          </a:p>
        </p:txBody>
      </p:sp>
      <p:sp>
        <p:nvSpPr>
          <p:cNvPr id="9" name="Title 2">
            <a:extLst>
              <a:ext uri="{FF2B5EF4-FFF2-40B4-BE49-F238E27FC236}">
                <a16:creationId xmlns:a16="http://schemas.microsoft.com/office/drawing/2014/main" id="{9A8CFB92-FDB9-3804-165A-A66937F915CD}"/>
              </a:ext>
            </a:extLst>
          </p:cNvPr>
          <p:cNvSpPr>
            <a:spLocks noGrp="1"/>
          </p:cNvSpPr>
          <p:nvPr>
            <p:ph type="title"/>
          </p:nvPr>
        </p:nvSpPr>
        <p:spPr>
          <a:xfrm>
            <a:off x="1023941" y="76887"/>
            <a:ext cx="10787062" cy="730250"/>
          </a:xfrm>
        </p:spPr>
        <p:txBody>
          <a:bodyPr>
            <a:normAutofit/>
          </a:bodyPr>
          <a:lstStyle/>
          <a:p>
            <a:pPr algn="ctr"/>
            <a:r>
              <a:rPr lang="en-ZA" sz="2800" b="1" dirty="0">
                <a:solidFill>
                  <a:srgbClr val="002060"/>
                </a:solidFill>
              </a:rPr>
              <a:t>Truck hijacking</a:t>
            </a:r>
          </a:p>
        </p:txBody>
      </p:sp>
      <p:sp>
        <p:nvSpPr>
          <p:cNvPr id="10" name="Text Placeholder 1">
            <a:extLst>
              <a:ext uri="{FF2B5EF4-FFF2-40B4-BE49-F238E27FC236}">
                <a16:creationId xmlns:a16="http://schemas.microsoft.com/office/drawing/2014/main" id="{F77473E7-7787-8A95-CD00-08C14F750596}"/>
              </a:ext>
            </a:extLst>
          </p:cNvPr>
          <p:cNvSpPr txBox="1">
            <a:spLocks/>
          </p:cNvSpPr>
          <p:nvPr/>
        </p:nvSpPr>
        <p:spPr>
          <a:xfrm>
            <a:off x="842963" y="793657"/>
            <a:ext cx="10548432" cy="442791"/>
          </a:xfrm>
          <a:prstGeom prst="rect">
            <a:avLst/>
          </a:prstGeom>
        </p:spPr>
        <p:txBody>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ZA" dirty="0">
                <a:solidFill>
                  <a:srgbClr val="002060"/>
                </a:solidFill>
              </a:rPr>
              <a:t>District Picture</a:t>
            </a:r>
          </a:p>
        </p:txBody>
      </p:sp>
      <p:pic>
        <p:nvPicPr>
          <p:cNvPr id="11" name="Picture 10">
            <a:extLst>
              <a:ext uri="{FF2B5EF4-FFF2-40B4-BE49-F238E27FC236}">
                <a16:creationId xmlns:a16="http://schemas.microsoft.com/office/drawing/2014/main" id="{384151BC-4DC4-5636-1D27-33F01DF4BC3B}"/>
              </a:ext>
            </a:extLst>
          </p:cNvPr>
          <p:cNvPicPr>
            <a:picLocks/>
          </p:cNvPicPr>
          <p:nvPr/>
        </p:nvPicPr>
        <p:blipFill>
          <a:blip r:embed="rId3"/>
          <a:stretch>
            <a:fillRect/>
          </a:stretch>
        </p:blipFill>
        <p:spPr>
          <a:xfrm>
            <a:off x="454819" y="1122521"/>
            <a:ext cx="11477942" cy="5718810"/>
          </a:xfrm>
          <a:prstGeom prst="rect">
            <a:avLst/>
          </a:prstGeom>
        </p:spPr>
      </p:pic>
    </p:spTree>
    <p:extLst>
      <p:ext uri="{BB962C8B-B14F-4D97-AF65-F5344CB8AC3E}">
        <p14:creationId xmlns:p14="http://schemas.microsoft.com/office/powerpoint/2010/main" val="844640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0F513-EFBA-F436-00E0-EC7017410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92D4F-C78A-33CA-BD47-54DCBE0C4817}"/>
              </a:ext>
            </a:extLst>
          </p:cNvPr>
          <p:cNvSpPr>
            <a:spLocks noGrp="1"/>
          </p:cNvSpPr>
          <p:nvPr>
            <p:ph type="title"/>
          </p:nvPr>
        </p:nvSpPr>
        <p:spPr/>
        <p:txBody>
          <a:bodyPr>
            <a:noAutofit/>
          </a:bodyPr>
          <a:lstStyle/>
          <a:p>
            <a:pPr algn="ctr"/>
            <a:r>
              <a:rPr lang="en-ZA" sz="2800" b="1" dirty="0">
                <a:solidFill>
                  <a:srgbClr val="002060"/>
                </a:solidFill>
              </a:rPr>
              <a:t>Truck Hijacking: </a:t>
            </a:r>
            <a:br>
              <a:rPr lang="en-ZA" sz="2800" b="1" dirty="0">
                <a:solidFill>
                  <a:srgbClr val="002060"/>
                </a:solidFill>
              </a:rPr>
            </a:br>
            <a:r>
              <a:rPr lang="en-ZA" sz="2800" b="1" dirty="0">
                <a:solidFill>
                  <a:srgbClr val="002060"/>
                </a:solidFill>
              </a:rPr>
              <a:t>top instrument's used :Oct 2024 to Dec 2024</a:t>
            </a:r>
            <a:br>
              <a:rPr lang="en-ZA" sz="1800" dirty="0"/>
            </a:br>
            <a:endParaRPr lang="en-ZA" sz="1800" dirty="0"/>
          </a:p>
        </p:txBody>
      </p:sp>
      <p:sp>
        <p:nvSpPr>
          <p:cNvPr id="4" name="Slide Number Placeholder 3">
            <a:extLst>
              <a:ext uri="{FF2B5EF4-FFF2-40B4-BE49-F238E27FC236}">
                <a16:creationId xmlns:a16="http://schemas.microsoft.com/office/drawing/2014/main" id="{4CE49E85-FE0C-9841-B0CF-EBFFFDE557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DF5D5D26-012C-0353-9EA5-778189A6D194}"/>
              </a:ext>
            </a:extLst>
          </p:cNvPr>
          <p:cNvPicPr>
            <a:picLocks noGrp="1"/>
          </p:cNvPicPr>
          <p:nvPr>
            <p:ph idx="1"/>
          </p:nvPr>
        </p:nvPicPr>
        <p:blipFill>
          <a:blip r:embed="rId3"/>
          <a:stretch>
            <a:fillRect/>
          </a:stretch>
        </p:blipFill>
        <p:spPr>
          <a:xfrm>
            <a:off x="880280" y="1699146"/>
            <a:ext cx="10638619" cy="4718164"/>
          </a:xfrm>
          <a:prstGeom prst="rect">
            <a:avLst/>
          </a:prstGeom>
        </p:spPr>
      </p:pic>
    </p:spTree>
    <p:extLst>
      <p:ext uri="{BB962C8B-B14F-4D97-AF65-F5344CB8AC3E}">
        <p14:creationId xmlns:p14="http://schemas.microsoft.com/office/powerpoint/2010/main" val="1796095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E7038-EF0F-91C4-BB48-8EE6CF513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243C8-074E-9C7F-ACBE-6FA47AE96441}"/>
              </a:ext>
            </a:extLst>
          </p:cNvPr>
          <p:cNvSpPr>
            <a:spLocks noGrp="1"/>
          </p:cNvSpPr>
          <p:nvPr>
            <p:ph type="title"/>
          </p:nvPr>
        </p:nvSpPr>
        <p:spPr>
          <a:xfrm>
            <a:off x="963104" y="394737"/>
            <a:ext cx="10786872" cy="730445"/>
          </a:xfrm>
        </p:spPr>
        <p:txBody>
          <a:bodyPr>
            <a:noAutofit/>
          </a:bodyPr>
          <a:lstStyle/>
          <a:p>
            <a:pPr algn="ctr"/>
            <a:r>
              <a:rPr lang="en-ZA" sz="2800" b="1" dirty="0">
                <a:solidFill>
                  <a:srgbClr val="002060"/>
                </a:solidFill>
              </a:rPr>
              <a:t>Truck Hijacking: </a:t>
            </a:r>
            <a:br>
              <a:rPr lang="en-ZA" sz="2800" b="1" dirty="0">
                <a:solidFill>
                  <a:srgbClr val="002060"/>
                </a:solidFill>
              </a:rPr>
            </a:br>
            <a:r>
              <a:rPr lang="en-ZA" sz="2800" b="1" dirty="0">
                <a:solidFill>
                  <a:srgbClr val="002060"/>
                </a:solidFill>
              </a:rPr>
              <a:t>top METHODS used :Oct 2024 to Dec 2024</a:t>
            </a:r>
            <a:br>
              <a:rPr lang="en-ZA" sz="2400" b="1" dirty="0">
                <a:solidFill>
                  <a:srgbClr val="002060"/>
                </a:solidFill>
              </a:rPr>
            </a:br>
            <a:endParaRPr lang="en-ZA" sz="2400" b="1" dirty="0">
              <a:solidFill>
                <a:srgbClr val="002060"/>
              </a:solidFill>
            </a:endParaRPr>
          </a:p>
        </p:txBody>
      </p:sp>
      <p:sp>
        <p:nvSpPr>
          <p:cNvPr id="4" name="Slide Number Placeholder 3">
            <a:extLst>
              <a:ext uri="{FF2B5EF4-FFF2-40B4-BE49-F238E27FC236}">
                <a16:creationId xmlns:a16="http://schemas.microsoft.com/office/drawing/2014/main" id="{53B07031-D44D-83FD-1F60-E7CF07CE6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2013EBE0-198E-9716-9105-9CB2479C2D4E}"/>
              </a:ext>
            </a:extLst>
          </p:cNvPr>
          <p:cNvPicPr>
            <a:picLocks noGrp="1"/>
          </p:cNvPicPr>
          <p:nvPr>
            <p:ph idx="1"/>
          </p:nvPr>
        </p:nvPicPr>
        <p:blipFill>
          <a:blip r:embed="rId3"/>
          <a:stretch>
            <a:fillRect/>
          </a:stretch>
        </p:blipFill>
        <p:spPr>
          <a:xfrm>
            <a:off x="1173708" y="1760561"/>
            <a:ext cx="10365664" cy="4615806"/>
          </a:xfrm>
          <a:prstGeom prst="rect">
            <a:avLst/>
          </a:prstGeom>
        </p:spPr>
      </p:pic>
    </p:spTree>
    <p:extLst>
      <p:ext uri="{BB962C8B-B14F-4D97-AF65-F5344CB8AC3E}">
        <p14:creationId xmlns:p14="http://schemas.microsoft.com/office/powerpoint/2010/main" val="3395129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DA3E8-3450-D641-0703-39A58782C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C9D6F-8192-07AF-5E3F-DDFC3F4DB50C}"/>
              </a:ext>
            </a:extLst>
          </p:cNvPr>
          <p:cNvSpPr>
            <a:spLocks noGrp="1"/>
          </p:cNvSpPr>
          <p:nvPr>
            <p:ph type="title"/>
          </p:nvPr>
        </p:nvSpPr>
        <p:spPr/>
        <p:txBody>
          <a:bodyPr>
            <a:noAutofit/>
          </a:bodyPr>
          <a:lstStyle/>
          <a:p>
            <a:pPr algn="ctr"/>
            <a:r>
              <a:rPr lang="en-ZA" sz="2800" b="1" dirty="0">
                <a:solidFill>
                  <a:srgbClr val="002060"/>
                </a:solidFill>
              </a:rPr>
              <a:t>Truck</a:t>
            </a:r>
            <a:r>
              <a:rPr lang="en-ZA" sz="2800" dirty="0"/>
              <a:t> </a:t>
            </a:r>
            <a:r>
              <a:rPr lang="en-ZA" sz="2800" b="1" dirty="0">
                <a:solidFill>
                  <a:srgbClr val="002060"/>
                </a:solidFill>
              </a:rPr>
              <a:t>Hijacking: </a:t>
            </a:r>
            <a:br>
              <a:rPr lang="en-ZA" sz="2800" b="1" dirty="0">
                <a:solidFill>
                  <a:srgbClr val="002060"/>
                </a:solidFill>
              </a:rPr>
            </a:br>
            <a:r>
              <a:rPr lang="en-ZA" sz="2800" b="1" dirty="0">
                <a:solidFill>
                  <a:srgbClr val="002060"/>
                </a:solidFill>
              </a:rPr>
              <a:t>DAY OF WEEK :Oct 2024 to Dec 2024</a:t>
            </a:r>
            <a:br>
              <a:rPr lang="en-ZA" sz="2800" dirty="0"/>
            </a:br>
            <a:endParaRPr lang="en-ZA" sz="2800" dirty="0"/>
          </a:p>
        </p:txBody>
      </p:sp>
      <p:sp>
        <p:nvSpPr>
          <p:cNvPr id="4" name="Slide Number Placeholder 3">
            <a:extLst>
              <a:ext uri="{FF2B5EF4-FFF2-40B4-BE49-F238E27FC236}">
                <a16:creationId xmlns:a16="http://schemas.microsoft.com/office/drawing/2014/main" id="{B659EE55-4421-8B1E-A850-BEFD085C24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82B07CF5-D3E6-1464-A21F-99379A303B4A}"/>
              </a:ext>
            </a:extLst>
          </p:cNvPr>
          <p:cNvPicPr>
            <a:picLocks noGrp="1"/>
          </p:cNvPicPr>
          <p:nvPr>
            <p:ph idx="1"/>
          </p:nvPr>
        </p:nvPicPr>
        <p:blipFill>
          <a:blip r:embed="rId3"/>
          <a:stretch>
            <a:fillRect/>
          </a:stretch>
        </p:blipFill>
        <p:spPr>
          <a:xfrm>
            <a:off x="771667" y="1182370"/>
            <a:ext cx="10795000" cy="5401310"/>
          </a:xfrm>
          <a:prstGeom prst="rect">
            <a:avLst/>
          </a:prstGeom>
        </p:spPr>
      </p:pic>
    </p:spTree>
    <p:extLst>
      <p:ext uri="{BB962C8B-B14F-4D97-AF65-F5344CB8AC3E}">
        <p14:creationId xmlns:p14="http://schemas.microsoft.com/office/powerpoint/2010/main" val="301260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445" y="295082"/>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PURPOSE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
        <p:nvSpPr>
          <p:cNvPr id="3" name="Rectangle: Rounded Corners 2">
            <a:extLst>
              <a:ext uri="{FF2B5EF4-FFF2-40B4-BE49-F238E27FC236}">
                <a16:creationId xmlns:a16="http://schemas.microsoft.com/office/drawing/2014/main" id="{6834DF30-4BCF-DB4A-DA0B-05B1ACE4AC25}"/>
              </a:ext>
            </a:extLst>
          </p:cNvPr>
          <p:cNvSpPr/>
          <p:nvPr/>
        </p:nvSpPr>
        <p:spPr>
          <a:xfrm>
            <a:off x="483357" y="1926178"/>
            <a:ext cx="11225283" cy="312847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Content Placeholder 4">
            <a:extLst>
              <a:ext uri="{FF2B5EF4-FFF2-40B4-BE49-F238E27FC236}">
                <a16:creationId xmlns:a16="http://schemas.microsoft.com/office/drawing/2014/main" id="{819A0F2B-9A1B-36BF-0483-04CE231A0C2E}"/>
              </a:ext>
            </a:extLst>
          </p:cNvPr>
          <p:cNvSpPr txBox="1">
            <a:spLocks/>
          </p:cNvSpPr>
          <p:nvPr/>
        </p:nvSpPr>
        <p:spPr>
          <a:xfrm>
            <a:off x="1414816" y="2309078"/>
            <a:ext cx="9362367" cy="2239844"/>
          </a:xfrm>
          <a:prstGeom prst="rect">
            <a:avLst/>
          </a:prstGeom>
        </p:spPr>
        <p:txBody>
          <a:bodyPr vert="horz" wrap="square" lIns="45720" tIns="45720" rIns="45720" bIns="45720" rtlCol="0">
            <a:spAutoFit/>
          </a:bodyPr>
          <a:lstStyle>
            <a:lvl1pPr marL="91438" indent="-91438" algn="l" defTabSz="914377" rtl="0" eaLnBrk="1" latinLnBrk="0" hangingPunct="1">
              <a:lnSpc>
                <a:spcPct val="15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Segoe UI" panose="020B0502040204020203" pitchFamily="34" charset="0"/>
                <a:ea typeface="+mn-ea"/>
                <a:cs typeface="Segoe UI" panose="020B0502040204020203" pitchFamily="34" charset="0"/>
              </a:defRPr>
            </a:lvl1pPr>
            <a:lvl2pPr marL="358775" indent="-358775" algn="l" defTabSz="914377" rtl="0" eaLnBrk="1" latinLnBrk="0" hangingPunct="1">
              <a:lnSpc>
                <a:spcPct val="150000"/>
              </a:lnSpc>
              <a:spcBef>
                <a:spcPts val="200"/>
              </a:spcBef>
              <a:spcAft>
                <a:spcPts val="400"/>
              </a:spcAft>
              <a:buClr>
                <a:schemeClr val="tx1"/>
              </a:buClr>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2pPr>
            <a:lvl3pPr marL="717550" indent="-358775" algn="l" defTabSz="914377" rtl="0" eaLnBrk="1" latinLnBrk="0" hangingPunct="1">
              <a:lnSpc>
                <a:spcPct val="150000"/>
              </a:lnSpc>
              <a:spcBef>
                <a:spcPts val="200"/>
              </a:spcBef>
              <a:spcAft>
                <a:spcPts val="400"/>
              </a:spcAft>
              <a:buClr>
                <a:schemeClr val="tx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076325" indent="-358775" algn="l" defTabSz="914377" rtl="0" eaLnBrk="1" latinLnBrk="0" hangingPunct="1">
              <a:lnSpc>
                <a:spcPct val="150000"/>
              </a:lnSpc>
              <a:spcBef>
                <a:spcPts val="200"/>
              </a:spcBef>
              <a:spcAft>
                <a:spcPts val="400"/>
              </a:spcAft>
              <a:buClr>
                <a:schemeClr val="tx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436688" indent="-360363" algn="l" defTabSz="914377" rtl="0" eaLnBrk="1" latinLnBrk="0" hangingPunct="1">
              <a:lnSpc>
                <a:spcPct val="150000"/>
              </a:lnSpc>
              <a:spcBef>
                <a:spcPts val="200"/>
              </a:spcBef>
              <a:spcAft>
                <a:spcPts val="400"/>
              </a:spcAft>
              <a:buClr>
                <a:schemeClr val="tx1"/>
              </a:buClr>
              <a:buFont typeface="Segoe UI" panose="020B0502040204020203"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defTabSz="914400">
              <a:spcBef>
                <a:spcPts val="0"/>
              </a:spcBef>
              <a:spcAft>
                <a:spcPts val="0"/>
              </a:spcAft>
              <a:buClrTx/>
              <a:buSzTx/>
              <a:defRPr/>
            </a:pPr>
            <a:r>
              <a:rPr 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Purpose of the Presentation is to brief the attendees at the CGCSA Crime Risk Seminar, on matters related to crime threats against the Retail Industry as well as to highlight mitigating measures implemented to address such threats</a:t>
            </a:r>
          </a:p>
        </p:txBody>
      </p:sp>
    </p:spTree>
    <p:extLst>
      <p:ext uri="{BB962C8B-B14F-4D97-AF65-F5344CB8AC3E}">
        <p14:creationId xmlns:p14="http://schemas.microsoft.com/office/powerpoint/2010/main" val="286953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0E7B3-599A-13AE-26D4-2F2779C6C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93B64-C5C7-F046-BBE9-B0B7DF0B2C7A}"/>
              </a:ext>
            </a:extLst>
          </p:cNvPr>
          <p:cNvSpPr>
            <a:spLocks noGrp="1"/>
          </p:cNvSpPr>
          <p:nvPr>
            <p:ph type="title"/>
          </p:nvPr>
        </p:nvSpPr>
        <p:spPr/>
        <p:txBody>
          <a:bodyPr>
            <a:noAutofit/>
          </a:bodyPr>
          <a:lstStyle/>
          <a:p>
            <a:pPr algn="ctr"/>
            <a:r>
              <a:rPr lang="en-ZA" sz="2800" b="1" dirty="0">
                <a:solidFill>
                  <a:srgbClr val="002060"/>
                </a:solidFill>
              </a:rPr>
              <a:t>Truck Hijacking: time distribution</a:t>
            </a:r>
            <a:br>
              <a:rPr lang="en-ZA" sz="2800" b="1" dirty="0">
                <a:solidFill>
                  <a:srgbClr val="002060"/>
                </a:solidFill>
              </a:rPr>
            </a:br>
            <a:r>
              <a:rPr lang="en-ZA" sz="2800" b="1" dirty="0">
                <a:solidFill>
                  <a:srgbClr val="002060"/>
                </a:solidFill>
              </a:rPr>
              <a:t>Oct 2024 to Dec 2024</a:t>
            </a:r>
            <a:br>
              <a:rPr lang="en-ZA" sz="2800" b="1" dirty="0">
                <a:solidFill>
                  <a:srgbClr val="002060"/>
                </a:solidFill>
              </a:rPr>
            </a:br>
            <a:endParaRPr lang="en-ZA" sz="2800" b="1" dirty="0">
              <a:solidFill>
                <a:srgbClr val="002060"/>
              </a:solidFill>
            </a:endParaRPr>
          </a:p>
        </p:txBody>
      </p:sp>
      <p:sp>
        <p:nvSpPr>
          <p:cNvPr id="4" name="Slide Number Placeholder 3">
            <a:extLst>
              <a:ext uri="{FF2B5EF4-FFF2-40B4-BE49-F238E27FC236}">
                <a16:creationId xmlns:a16="http://schemas.microsoft.com/office/drawing/2014/main" id="{91A94D7A-97E9-1532-FB5E-05B9C0EA91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A7A9D994-CDB7-1922-34D0-2673F953BE08}"/>
              </a:ext>
            </a:extLst>
          </p:cNvPr>
          <p:cNvPicPr>
            <a:picLocks noGrp="1"/>
          </p:cNvPicPr>
          <p:nvPr>
            <p:ph idx="1"/>
          </p:nvPr>
        </p:nvPicPr>
        <p:blipFill>
          <a:blip r:embed="rId3"/>
          <a:stretch>
            <a:fillRect/>
          </a:stretch>
        </p:blipFill>
        <p:spPr>
          <a:xfrm>
            <a:off x="698500" y="1111314"/>
            <a:ext cx="10795000" cy="5401310"/>
          </a:xfrm>
          <a:prstGeom prst="rect">
            <a:avLst/>
          </a:prstGeom>
        </p:spPr>
      </p:pic>
    </p:spTree>
    <p:extLst>
      <p:ext uri="{BB962C8B-B14F-4D97-AF65-F5344CB8AC3E}">
        <p14:creationId xmlns:p14="http://schemas.microsoft.com/office/powerpoint/2010/main" val="3595838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BD1A9-6650-9BF3-8776-15364512150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A9CFF7-6961-1840-E70A-70D020F056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8" name="Content Placeholder 7">
            <a:extLst>
              <a:ext uri="{FF2B5EF4-FFF2-40B4-BE49-F238E27FC236}">
                <a16:creationId xmlns:a16="http://schemas.microsoft.com/office/drawing/2014/main" id="{04373F55-59E4-D3CD-69D3-68CA673B79D6}"/>
              </a:ext>
            </a:extLst>
          </p:cNvPr>
          <p:cNvSpPr>
            <a:spLocks noGrp="1"/>
          </p:cNvSpPr>
          <p:nvPr>
            <p:ph idx="1"/>
          </p:nvPr>
        </p:nvSpPr>
        <p:spPr/>
        <p:txBody>
          <a:bodyPr/>
          <a:lstStyle/>
          <a:p>
            <a:endParaRPr lang="en-ZA" dirty="0"/>
          </a:p>
        </p:txBody>
      </p:sp>
      <p:sp>
        <p:nvSpPr>
          <p:cNvPr id="9" name="Title 2">
            <a:extLst>
              <a:ext uri="{FF2B5EF4-FFF2-40B4-BE49-F238E27FC236}">
                <a16:creationId xmlns:a16="http://schemas.microsoft.com/office/drawing/2014/main" id="{5BF61C3B-449D-745A-6C5C-41A88DA9D159}"/>
              </a:ext>
            </a:extLst>
          </p:cNvPr>
          <p:cNvSpPr>
            <a:spLocks noGrp="1"/>
          </p:cNvSpPr>
          <p:nvPr>
            <p:ph type="title"/>
          </p:nvPr>
        </p:nvSpPr>
        <p:spPr>
          <a:xfrm>
            <a:off x="1024130" y="219049"/>
            <a:ext cx="10787062" cy="589498"/>
          </a:xfrm>
        </p:spPr>
        <p:txBody>
          <a:bodyPr>
            <a:normAutofit/>
          </a:bodyPr>
          <a:lstStyle/>
          <a:p>
            <a:pPr algn="ctr"/>
            <a:r>
              <a:rPr lang="en-ZA" sz="2800" b="1" dirty="0">
                <a:solidFill>
                  <a:srgbClr val="002060"/>
                </a:solidFill>
              </a:rPr>
              <a:t>All theft not mentioned elsewhere</a:t>
            </a:r>
          </a:p>
        </p:txBody>
      </p:sp>
      <p:sp>
        <p:nvSpPr>
          <p:cNvPr id="10" name="Text Placeholder 1">
            <a:extLst>
              <a:ext uri="{FF2B5EF4-FFF2-40B4-BE49-F238E27FC236}">
                <a16:creationId xmlns:a16="http://schemas.microsoft.com/office/drawing/2014/main" id="{36A7F2B8-AB4E-CAB7-91F0-F73DD455552F}"/>
              </a:ext>
            </a:extLst>
          </p:cNvPr>
          <p:cNvSpPr txBox="1">
            <a:spLocks/>
          </p:cNvSpPr>
          <p:nvPr/>
        </p:nvSpPr>
        <p:spPr>
          <a:xfrm>
            <a:off x="716507" y="808547"/>
            <a:ext cx="10682032" cy="442791"/>
          </a:xfrm>
          <a:prstGeom prst="rect">
            <a:avLst/>
          </a:prstGeom>
        </p:spPr>
        <p:txBody>
          <a:bodyPr>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ZA" dirty="0">
                <a:solidFill>
                  <a:srgbClr val="002060"/>
                </a:solidFill>
              </a:rPr>
              <a:t>District Picture</a:t>
            </a:r>
          </a:p>
        </p:txBody>
      </p:sp>
      <p:pic>
        <p:nvPicPr>
          <p:cNvPr id="11" name="Picture 10">
            <a:extLst>
              <a:ext uri="{FF2B5EF4-FFF2-40B4-BE49-F238E27FC236}">
                <a16:creationId xmlns:a16="http://schemas.microsoft.com/office/drawing/2014/main" id="{3C0CBCE1-AE81-489D-2CDF-BB5D5F197F86}"/>
              </a:ext>
            </a:extLst>
          </p:cNvPr>
          <p:cNvPicPr>
            <a:picLocks/>
          </p:cNvPicPr>
          <p:nvPr/>
        </p:nvPicPr>
        <p:blipFill>
          <a:blip r:embed="rId3"/>
          <a:stretch>
            <a:fillRect/>
          </a:stretch>
        </p:blipFill>
        <p:spPr>
          <a:xfrm>
            <a:off x="461963" y="1137411"/>
            <a:ext cx="11477942" cy="5718810"/>
          </a:xfrm>
          <a:prstGeom prst="rect">
            <a:avLst/>
          </a:prstGeom>
        </p:spPr>
      </p:pic>
    </p:spTree>
    <p:extLst>
      <p:ext uri="{BB962C8B-B14F-4D97-AF65-F5344CB8AC3E}">
        <p14:creationId xmlns:p14="http://schemas.microsoft.com/office/powerpoint/2010/main" val="10400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7C8D-FDA0-D53F-EAC3-885410502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60F2D-F584-4459-13FF-AA12DBC96456}"/>
              </a:ext>
            </a:extLst>
          </p:cNvPr>
          <p:cNvSpPr>
            <a:spLocks noGrp="1"/>
          </p:cNvSpPr>
          <p:nvPr>
            <p:ph type="title"/>
          </p:nvPr>
        </p:nvSpPr>
        <p:spPr/>
        <p:txBody>
          <a:bodyPr>
            <a:noAutofit/>
          </a:bodyPr>
          <a:lstStyle/>
          <a:p>
            <a:pPr algn="ctr"/>
            <a:r>
              <a:rPr lang="en-ZA" sz="2800" b="1" dirty="0">
                <a:solidFill>
                  <a:srgbClr val="002060"/>
                </a:solidFill>
              </a:rPr>
              <a:t>Theft General: </a:t>
            </a:r>
            <a:br>
              <a:rPr lang="en-ZA" sz="2800" b="1" dirty="0">
                <a:solidFill>
                  <a:srgbClr val="002060"/>
                </a:solidFill>
              </a:rPr>
            </a:br>
            <a:r>
              <a:rPr lang="en-ZA" sz="2800" b="1" dirty="0">
                <a:solidFill>
                  <a:srgbClr val="002060"/>
                </a:solidFill>
              </a:rPr>
              <a:t>top instrument's used :Oct 2024 to Dec 2024</a:t>
            </a:r>
            <a:br>
              <a:rPr lang="en-ZA" sz="1800" dirty="0"/>
            </a:br>
            <a:endParaRPr lang="en-ZA" sz="1800" dirty="0"/>
          </a:p>
        </p:txBody>
      </p:sp>
      <p:sp>
        <p:nvSpPr>
          <p:cNvPr id="4" name="Slide Number Placeholder 3">
            <a:extLst>
              <a:ext uri="{FF2B5EF4-FFF2-40B4-BE49-F238E27FC236}">
                <a16:creationId xmlns:a16="http://schemas.microsoft.com/office/drawing/2014/main" id="{9FD32248-2023-3645-837C-3BA532EDDE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74407777-0D8F-22C3-69EE-CD2151D4CF3D}"/>
              </a:ext>
            </a:extLst>
          </p:cNvPr>
          <p:cNvPicPr>
            <a:picLocks noGrp="1"/>
          </p:cNvPicPr>
          <p:nvPr>
            <p:ph idx="1"/>
          </p:nvPr>
        </p:nvPicPr>
        <p:blipFill>
          <a:blip r:embed="rId3"/>
          <a:stretch>
            <a:fillRect/>
          </a:stretch>
        </p:blipFill>
        <p:spPr>
          <a:xfrm>
            <a:off x="1132764" y="1678674"/>
            <a:ext cx="10270130" cy="4486152"/>
          </a:xfrm>
          <a:prstGeom prst="rect">
            <a:avLst/>
          </a:prstGeom>
        </p:spPr>
      </p:pic>
    </p:spTree>
    <p:extLst>
      <p:ext uri="{BB962C8B-B14F-4D97-AF65-F5344CB8AC3E}">
        <p14:creationId xmlns:p14="http://schemas.microsoft.com/office/powerpoint/2010/main" val="4139146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27A5-6DEA-E67A-4B25-949BFA959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7FBC9-7995-7D96-7E68-54F7158A18A5}"/>
              </a:ext>
            </a:extLst>
          </p:cNvPr>
          <p:cNvSpPr>
            <a:spLocks noGrp="1"/>
          </p:cNvSpPr>
          <p:nvPr>
            <p:ph type="title"/>
          </p:nvPr>
        </p:nvSpPr>
        <p:spPr>
          <a:xfrm>
            <a:off x="1017304" y="413395"/>
            <a:ext cx="10786872" cy="730445"/>
          </a:xfrm>
        </p:spPr>
        <p:txBody>
          <a:bodyPr>
            <a:noAutofit/>
          </a:bodyPr>
          <a:lstStyle/>
          <a:p>
            <a:pPr algn="ctr"/>
            <a:r>
              <a:rPr lang="en-ZA" sz="2800" b="1" dirty="0">
                <a:solidFill>
                  <a:srgbClr val="002060"/>
                </a:solidFill>
              </a:rPr>
              <a:t>Theft General: </a:t>
            </a:r>
            <a:br>
              <a:rPr lang="en-ZA" sz="2800" b="1" dirty="0">
                <a:solidFill>
                  <a:srgbClr val="002060"/>
                </a:solidFill>
              </a:rPr>
            </a:br>
            <a:r>
              <a:rPr lang="en-ZA" sz="2800" b="1" dirty="0">
                <a:solidFill>
                  <a:srgbClr val="002060"/>
                </a:solidFill>
              </a:rPr>
              <a:t>top METHODS used :Oct 2024 to Dec 2024</a:t>
            </a:r>
            <a:br>
              <a:rPr lang="en-ZA" sz="2800" b="1" dirty="0">
                <a:solidFill>
                  <a:srgbClr val="002060"/>
                </a:solidFill>
              </a:rPr>
            </a:br>
            <a:endParaRPr lang="en-ZA" sz="2800" b="1" dirty="0">
              <a:solidFill>
                <a:srgbClr val="002060"/>
              </a:solidFill>
            </a:endParaRPr>
          </a:p>
        </p:txBody>
      </p:sp>
      <p:sp>
        <p:nvSpPr>
          <p:cNvPr id="4" name="Slide Number Placeholder 3">
            <a:extLst>
              <a:ext uri="{FF2B5EF4-FFF2-40B4-BE49-F238E27FC236}">
                <a16:creationId xmlns:a16="http://schemas.microsoft.com/office/drawing/2014/main" id="{72E8B113-777D-3BB1-A9D1-5DC0D291B7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D140F303-6F63-CE24-C82F-679B570C05F9}"/>
              </a:ext>
            </a:extLst>
          </p:cNvPr>
          <p:cNvPicPr>
            <a:picLocks noGrp="1"/>
          </p:cNvPicPr>
          <p:nvPr>
            <p:ph idx="1"/>
          </p:nvPr>
        </p:nvPicPr>
        <p:blipFill>
          <a:blip r:embed="rId3"/>
          <a:stretch>
            <a:fillRect/>
          </a:stretch>
        </p:blipFill>
        <p:spPr>
          <a:xfrm>
            <a:off x="732027" y="1589964"/>
            <a:ext cx="10556733" cy="4854641"/>
          </a:xfrm>
          <a:prstGeom prst="rect">
            <a:avLst/>
          </a:prstGeom>
        </p:spPr>
      </p:pic>
    </p:spTree>
    <p:extLst>
      <p:ext uri="{BB962C8B-B14F-4D97-AF65-F5344CB8AC3E}">
        <p14:creationId xmlns:p14="http://schemas.microsoft.com/office/powerpoint/2010/main" val="4075294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B5ACA-6BA7-E218-3281-D6FCBD72E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A58E2-EDA6-2ACC-602E-FF18F02338EC}"/>
              </a:ext>
            </a:extLst>
          </p:cNvPr>
          <p:cNvSpPr>
            <a:spLocks noGrp="1"/>
          </p:cNvSpPr>
          <p:nvPr>
            <p:ph type="title"/>
          </p:nvPr>
        </p:nvSpPr>
        <p:spPr/>
        <p:txBody>
          <a:bodyPr>
            <a:noAutofit/>
          </a:bodyPr>
          <a:lstStyle/>
          <a:p>
            <a:pPr algn="ctr"/>
            <a:r>
              <a:rPr lang="en-ZA" sz="2800" b="1" dirty="0">
                <a:solidFill>
                  <a:srgbClr val="002060"/>
                </a:solidFill>
              </a:rPr>
              <a:t>Theft General: </a:t>
            </a:r>
            <a:br>
              <a:rPr lang="en-ZA" sz="2800" b="1" dirty="0">
                <a:solidFill>
                  <a:srgbClr val="002060"/>
                </a:solidFill>
              </a:rPr>
            </a:br>
            <a:r>
              <a:rPr lang="en-ZA" sz="2800" b="1" dirty="0">
                <a:solidFill>
                  <a:srgbClr val="002060"/>
                </a:solidFill>
              </a:rPr>
              <a:t>DAY OF WEEK :Oct 2024 to Dec 2024</a:t>
            </a:r>
            <a:br>
              <a:rPr lang="en-ZA" sz="2800" b="1" dirty="0">
                <a:solidFill>
                  <a:srgbClr val="002060"/>
                </a:solidFill>
              </a:rPr>
            </a:br>
            <a:endParaRPr lang="en-ZA" sz="2800" b="1" dirty="0">
              <a:solidFill>
                <a:srgbClr val="002060"/>
              </a:solidFill>
            </a:endParaRPr>
          </a:p>
        </p:txBody>
      </p:sp>
      <p:sp>
        <p:nvSpPr>
          <p:cNvPr id="4" name="Slide Number Placeholder 3">
            <a:extLst>
              <a:ext uri="{FF2B5EF4-FFF2-40B4-BE49-F238E27FC236}">
                <a16:creationId xmlns:a16="http://schemas.microsoft.com/office/drawing/2014/main" id="{D59EF516-A767-BF0F-796B-E8DBF0C154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4F27DF60-CAA6-5AD5-DEA4-6FB27DDE3C8B}"/>
              </a:ext>
            </a:extLst>
          </p:cNvPr>
          <p:cNvPicPr>
            <a:picLocks noGrp="1"/>
          </p:cNvPicPr>
          <p:nvPr>
            <p:ph idx="1"/>
          </p:nvPr>
        </p:nvPicPr>
        <p:blipFill>
          <a:blip r:embed="rId3"/>
          <a:stretch>
            <a:fillRect/>
          </a:stretch>
        </p:blipFill>
        <p:spPr>
          <a:xfrm>
            <a:off x="785315" y="1205765"/>
            <a:ext cx="10795000" cy="5401310"/>
          </a:xfrm>
          <a:prstGeom prst="rect">
            <a:avLst/>
          </a:prstGeom>
        </p:spPr>
      </p:pic>
    </p:spTree>
    <p:extLst>
      <p:ext uri="{BB962C8B-B14F-4D97-AF65-F5344CB8AC3E}">
        <p14:creationId xmlns:p14="http://schemas.microsoft.com/office/powerpoint/2010/main" val="636971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CC18-656E-F887-6325-E4BEB37A7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B5EB8-83A1-01C3-AAC1-BC3AE4F0CC18}"/>
              </a:ext>
            </a:extLst>
          </p:cNvPr>
          <p:cNvSpPr>
            <a:spLocks noGrp="1"/>
          </p:cNvSpPr>
          <p:nvPr>
            <p:ph type="title"/>
          </p:nvPr>
        </p:nvSpPr>
        <p:spPr/>
        <p:txBody>
          <a:bodyPr>
            <a:noAutofit/>
          </a:bodyPr>
          <a:lstStyle/>
          <a:p>
            <a:pPr algn="ctr"/>
            <a:r>
              <a:rPr lang="en-ZA" sz="2800" b="1" dirty="0">
                <a:solidFill>
                  <a:srgbClr val="002060"/>
                </a:solidFill>
              </a:rPr>
              <a:t>Theft General: </a:t>
            </a:r>
            <a:br>
              <a:rPr lang="en-ZA" sz="2800" b="1" dirty="0">
                <a:solidFill>
                  <a:srgbClr val="002060"/>
                </a:solidFill>
              </a:rPr>
            </a:br>
            <a:r>
              <a:rPr lang="en-ZA" sz="2800" b="1" dirty="0">
                <a:solidFill>
                  <a:srgbClr val="002060"/>
                </a:solidFill>
              </a:rPr>
              <a:t>time distribution :Oct 2024 to Dec 2024</a:t>
            </a:r>
            <a:br>
              <a:rPr lang="en-ZA" sz="2800" b="1" dirty="0">
                <a:solidFill>
                  <a:srgbClr val="002060"/>
                </a:solidFill>
              </a:rPr>
            </a:br>
            <a:endParaRPr lang="en-ZA" sz="2800" b="1" dirty="0">
              <a:solidFill>
                <a:srgbClr val="002060"/>
              </a:solidFill>
            </a:endParaRPr>
          </a:p>
        </p:txBody>
      </p:sp>
      <p:sp>
        <p:nvSpPr>
          <p:cNvPr id="4" name="Slide Number Placeholder 3">
            <a:extLst>
              <a:ext uri="{FF2B5EF4-FFF2-40B4-BE49-F238E27FC236}">
                <a16:creationId xmlns:a16="http://schemas.microsoft.com/office/drawing/2014/main" id="{EB739BB1-9107-75CB-5059-2B782FB358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pic>
        <p:nvPicPr>
          <p:cNvPr id="3" name="Content Placeholder 2">
            <a:extLst>
              <a:ext uri="{FF2B5EF4-FFF2-40B4-BE49-F238E27FC236}">
                <a16:creationId xmlns:a16="http://schemas.microsoft.com/office/drawing/2014/main" id="{A6A814B6-FEB1-4A4A-C31B-86F8E3C8C578}"/>
              </a:ext>
            </a:extLst>
          </p:cNvPr>
          <p:cNvPicPr>
            <a:picLocks noGrp="1"/>
          </p:cNvPicPr>
          <p:nvPr>
            <p:ph idx="1"/>
          </p:nvPr>
        </p:nvPicPr>
        <p:blipFill>
          <a:blip r:embed="rId3"/>
          <a:stretch>
            <a:fillRect/>
          </a:stretch>
        </p:blipFill>
        <p:spPr>
          <a:xfrm>
            <a:off x="833082" y="1182370"/>
            <a:ext cx="10795000" cy="5401310"/>
          </a:xfrm>
          <a:prstGeom prst="rect">
            <a:avLst/>
          </a:prstGeom>
        </p:spPr>
      </p:pic>
    </p:spTree>
    <p:extLst>
      <p:ext uri="{BB962C8B-B14F-4D97-AF65-F5344CB8AC3E}">
        <p14:creationId xmlns:p14="http://schemas.microsoft.com/office/powerpoint/2010/main" val="2815603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8333" y="6583680"/>
            <a:ext cx="973667"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prstClr val="black">
                    <a:lumMod val="50000"/>
                    <a:lumOff val="50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1200" b="1" i="0" u="none" strike="noStrike" kern="1200" cap="none" spc="0" normalizeH="0" baseline="0" noProof="0" dirty="0">
              <a:ln>
                <a:noFill/>
              </a:ln>
              <a:solidFill>
                <a:prstClr val="black">
                  <a:lumMod val="50000"/>
                  <a:lumOff val="50000"/>
                </a:prstClr>
              </a:solidFill>
              <a:effectLst/>
              <a:uLnTx/>
              <a:uFillTx/>
              <a:latin typeface="Tw Cen MT Condensed" panose="020B0606020104020203"/>
              <a:ea typeface="+mn-ea"/>
              <a:cs typeface="+mn-cs"/>
            </a:endParaRPr>
          </a:p>
        </p:txBody>
      </p:sp>
      <p:sp>
        <p:nvSpPr>
          <p:cNvPr id="4" name="Title 3"/>
          <p:cNvSpPr>
            <a:spLocks noGrp="1"/>
          </p:cNvSpPr>
          <p:nvPr>
            <p:ph type="ctrTitle"/>
          </p:nvPr>
        </p:nvSpPr>
        <p:spPr>
          <a:xfrm>
            <a:off x="1095023" y="2997469"/>
            <a:ext cx="9420577" cy="1463040"/>
          </a:xfrm>
          <a:solidFill>
            <a:srgbClr val="002060"/>
          </a:solidFill>
        </p:spPr>
        <p:txBody>
          <a:bodyPr>
            <a:normAutofit/>
          </a:bodyPr>
          <a:lstStyle/>
          <a:p>
            <a:r>
              <a:rPr lang="en-ZA" sz="4400" b="1" dirty="0">
                <a:solidFill>
                  <a:schemeClr val="bg1"/>
                </a:solidFill>
                <a:effectLst>
                  <a:outerShdw blurRad="38100" dist="38100" dir="2700000" algn="tl">
                    <a:srgbClr val="000000">
                      <a:alpha val="43137"/>
                    </a:srgbClr>
                  </a:outerShdw>
                </a:effectLst>
              </a:rPr>
              <a:t>MITIGATING MEASURES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297" y="3224275"/>
            <a:ext cx="876190" cy="876190"/>
          </a:xfrm>
          <a:prstGeom prst="rect">
            <a:avLst/>
          </a:prstGeom>
        </p:spPr>
      </p:pic>
    </p:spTree>
    <p:extLst>
      <p:ext uri="{BB962C8B-B14F-4D97-AF65-F5344CB8AC3E}">
        <p14:creationId xmlns:p14="http://schemas.microsoft.com/office/powerpoint/2010/main" val="907510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8368-54B8-830E-B5EE-644D7B915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E53D3-5323-8DEB-6235-FD159C58476E}"/>
              </a:ext>
            </a:extLst>
          </p:cNvPr>
          <p:cNvSpPr>
            <a:spLocks noGrp="1"/>
          </p:cNvSpPr>
          <p:nvPr>
            <p:ph type="title"/>
          </p:nvPr>
        </p:nvSpPr>
        <p:spPr>
          <a:xfrm>
            <a:off x="1088851" y="7358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 MITIGATING MEASURES : PROACTIVE</a:t>
            </a:r>
          </a:p>
        </p:txBody>
      </p:sp>
      <p:sp>
        <p:nvSpPr>
          <p:cNvPr id="3" name="Content Placeholder 2">
            <a:extLst>
              <a:ext uri="{FF2B5EF4-FFF2-40B4-BE49-F238E27FC236}">
                <a16:creationId xmlns:a16="http://schemas.microsoft.com/office/drawing/2014/main" id="{3186D278-1AB6-EB44-29B9-E1E8F5C9F02F}"/>
              </a:ext>
            </a:extLst>
          </p:cNvPr>
          <p:cNvSpPr>
            <a:spLocks noGrp="1"/>
          </p:cNvSpPr>
          <p:nvPr>
            <p:ph idx="1"/>
          </p:nvPr>
        </p:nvSpPr>
        <p:spPr>
          <a:xfrm>
            <a:off x="589282" y="1139869"/>
            <a:ext cx="10975730" cy="4377522"/>
          </a:xfrm>
        </p:spPr>
        <p:txBody>
          <a:bodyPr>
            <a:normAutofit/>
          </a:bodyPr>
          <a:lstStyle/>
          <a:p>
            <a:pPr lvl="1" algn="just">
              <a:buClr>
                <a:srgbClr val="002060"/>
              </a:buClr>
              <a:buFont typeface="Arial" panose="020B0604020202020204" pitchFamily="34" charset="0"/>
              <a:buChar char="•"/>
            </a:pPr>
            <a:endParaRPr lang="en-ZA" dirty="0">
              <a:solidFill>
                <a:srgbClr val="002060"/>
              </a:solidFill>
            </a:endParaRPr>
          </a:p>
          <a:p>
            <a:pPr lvl="1" algn="just">
              <a:buClr>
                <a:srgbClr val="002060"/>
              </a:buClr>
              <a:buFont typeface="Arial" panose="020B0604020202020204" pitchFamily="34" charset="0"/>
              <a:buChar char="•"/>
            </a:pPr>
            <a:endParaRPr lang="en-ZA" dirty="0">
              <a:solidFill>
                <a:srgbClr val="002060"/>
              </a:solidFill>
            </a:endParaRPr>
          </a:p>
        </p:txBody>
      </p:sp>
      <p:sp>
        <p:nvSpPr>
          <p:cNvPr id="4" name="Slide Number Placeholder 3">
            <a:extLst>
              <a:ext uri="{FF2B5EF4-FFF2-40B4-BE49-F238E27FC236}">
                <a16:creationId xmlns:a16="http://schemas.microsoft.com/office/drawing/2014/main" id="{8EBBB647-15A5-A89B-3BCD-739781EE35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
        <p:nvSpPr>
          <p:cNvPr id="5" name="Content Placeholder 2">
            <a:extLst>
              <a:ext uri="{FF2B5EF4-FFF2-40B4-BE49-F238E27FC236}">
                <a16:creationId xmlns:a16="http://schemas.microsoft.com/office/drawing/2014/main" id="{72C0DF4B-1048-2C35-82DD-743BEA9047F2}"/>
              </a:ext>
            </a:extLst>
          </p:cNvPr>
          <p:cNvSpPr txBox="1">
            <a:spLocks/>
          </p:cNvSpPr>
          <p:nvPr/>
        </p:nvSpPr>
        <p:spPr>
          <a:xfrm>
            <a:off x="589282" y="914070"/>
            <a:ext cx="11338700" cy="5870350"/>
          </a:xfrm>
          <a:prstGeom prst="rect">
            <a:avLst/>
          </a:prstGeom>
        </p:spPr>
        <p:txBody>
          <a:bodyPr vert="horz" lIns="45720" tIns="45720" rIns="45720" bIns="45720" rtlCol="0">
            <a:noAutofit/>
          </a:bodyPr>
          <a:lstStyle>
            <a:lvl1pPr marL="91438" indent="-91438" algn="l" defTabSz="914377" rtl="0" eaLnBrk="1" latinLnBrk="0" hangingPunct="1">
              <a:lnSpc>
                <a:spcPct val="15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Segoe UI" panose="020B0502040204020203" pitchFamily="34" charset="0"/>
                <a:ea typeface="+mn-ea"/>
                <a:cs typeface="Segoe UI" panose="020B0502040204020203" pitchFamily="34" charset="0"/>
              </a:defRPr>
            </a:lvl1pPr>
            <a:lvl2pPr marL="358775" indent="-358775" algn="l" defTabSz="914377" rtl="0" eaLnBrk="1" latinLnBrk="0" hangingPunct="1">
              <a:lnSpc>
                <a:spcPct val="150000"/>
              </a:lnSpc>
              <a:spcBef>
                <a:spcPts val="200"/>
              </a:spcBef>
              <a:spcAft>
                <a:spcPts val="400"/>
              </a:spcAft>
              <a:buClr>
                <a:schemeClr val="tx1"/>
              </a:buClr>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2pPr>
            <a:lvl3pPr marL="717550" indent="-358775" algn="l" defTabSz="914377" rtl="0" eaLnBrk="1" latinLnBrk="0" hangingPunct="1">
              <a:lnSpc>
                <a:spcPct val="150000"/>
              </a:lnSpc>
              <a:spcBef>
                <a:spcPts val="200"/>
              </a:spcBef>
              <a:spcAft>
                <a:spcPts val="400"/>
              </a:spcAft>
              <a:buClr>
                <a:schemeClr val="tx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076325" indent="-358775" algn="l" defTabSz="914377" rtl="0" eaLnBrk="1" latinLnBrk="0" hangingPunct="1">
              <a:lnSpc>
                <a:spcPct val="150000"/>
              </a:lnSpc>
              <a:spcBef>
                <a:spcPts val="200"/>
              </a:spcBef>
              <a:spcAft>
                <a:spcPts val="400"/>
              </a:spcAft>
              <a:buClr>
                <a:schemeClr val="tx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436688" indent="-360363" algn="l" defTabSz="914377" rtl="0" eaLnBrk="1" latinLnBrk="0" hangingPunct="1">
              <a:lnSpc>
                <a:spcPct val="150000"/>
              </a:lnSpc>
              <a:spcBef>
                <a:spcPts val="200"/>
              </a:spcBef>
              <a:spcAft>
                <a:spcPts val="400"/>
              </a:spcAft>
              <a:buClr>
                <a:schemeClr val="tx1"/>
              </a:buClr>
              <a:buFont typeface="Segoe UI" panose="020B0502040204020203"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marR="0" lvl="1" indent="-358775" algn="just" defTabSz="914377" rtl="0" eaLnBrk="1" fontAlgn="auto" latinLnBrk="0" hangingPunct="1">
              <a:lnSpc>
                <a:spcPct val="150000"/>
              </a:lnSpc>
              <a:spcBef>
                <a:spcPts val="200"/>
              </a:spcBef>
              <a:spcAft>
                <a:spcPts val="400"/>
              </a:spcAft>
              <a:buClr>
                <a:srgbClr val="002060"/>
              </a:buClr>
              <a:buSzTx/>
              <a:buFont typeface="Arial" panose="020B0604020202020204" pitchFamily="34" charset="0"/>
              <a:buChar char="•"/>
              <a:tabLst/>
              <a:defRPr/>
            </a:pPr>
            <a:r>
              <a:rPr kumimoji="0" lang="en-ZA" sz="17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Various mitigating measures from a proactive point of view is implemented to address crime threats against the Retail Industry of which a few are highlighted below:</a:t>
            </a:r>
          </a:p>
          <a:p>
            <a:pPr lvl="2" algn="just">
              <a:buClr>
                <a:srgbClr val="002060"/>
              </a:buClr>
              <a:buFont typeface="Wingdings" panose="05000000000000000000" pitchFamily="2" charset="2"/>
              <a:buChar char="Ø"/>
            </a:pP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Operation </a:t>
            </a:r>
            <a:r>
              <a:rPr kumimoji="0" lang="en-ZA"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Shanela</a:t>
            </a: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provides a multi – disciplinary approach in stamping the Authority of the State in Gauteng with Provincial operations being conducted every Thursday and Saturday throughout the Province.</a:t>
            </a:r>
          </a:p>
          <a:p>
            <a:pPr lvl="2" algn="just">
              <a:buClr>
                <a:srgbClr val="002060"/>
              </a:buClr>
              <a:buFont typeface="Wingdings" panose="05000000000000000000" pitchFamily="2" charset="2"/>
              <a:buChar char="Ø"/>
            </a:pP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Gauteng Provincial Operational Command Centre (POCC) is fully implemented and functional to offer rapid intelligence-led actions. </a:t>
            </a:r>
          </a:p>
          <a:p>
            <a:pPr lvl="2" algn="just">
              <a:buClr>
                <a:srgbClr val="002060"/>
              </a:buClr>
              <a:buFont typeface="Wingdings" panose="05000000000000000000" pitchFamily="2" charset="2"/>
              <a:buChar char="Ø"/>
            </a:pP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High police visibility in identified hotspot areas and joint deployment by all law enforcement agencies through the newly established Cooperation Agreements between the SAPS and the three cities, Johannesburg, Tshwane and Ekurhuleni in Gauteng</a:t>
            </a:r>
            <a:r>
              <a:rPr lang="en-ZA" dirty="0">
                <a:solidFill>
                  <a:srgbClr val="002060"/>
                </a:solidFill>
              </a:rPr>
              <a:t>.</a:t>
            </a:r>
            <a:endParaRPr kumimoji="0" lang="en-ZA"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lvl="2" algn="just">
              <a:buClr>
                <a:srgbClr val="002060"/>
              </a:buClr>
              <a:buFont typeface="Wingdings" panose="05000000000000000000" pitchFamily="2" charset="2"/>
              <a:buChar char="Ø"/>
            </a:pP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Fully functional Priority Committees with in the Gauteng PROVJOINTS.</a:t>
            </a:r>
          </a:p>
          <a:p>
            <a:pPr lvl="2" algn="just">
              <a:buClr>
                <a:srgbClr val="002060"/>
              </a:buClr>
              <a:buFont typeface="Wingdings" panose="05000000000000000000" pitchFamily="2" charset="2"/>
              <a:buChar char="Ø"/>
            </a:pP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Crimes generated by Illicit Mining and Robbery Aggravated all receive priority interventions to address these crimes, including operations on Gauteng Fuel Pipelines.</a:t>
            </a:r>
          </a:p>
          <a:p>
            <a:pPr lvl="2" algn="just">
              <a:buClr>
                <a:srgbClr val="002060"/>
              </a:buClr>
              <a:buFont typeface="Wingdings" panose="05000000000000000000" pitchFamily="2" charset="2"/>
              <a:buChar char="Ø"/>
            </a:pP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Gauteng E2 project is implemented and offers an integrated response to all crime by Law Enforcement Agencies and the Private Security </a:t>
            </a:r>
            <a:r>
              <a:rPr lang="en-ZA" dirty="0">
                <a:solidFill>
                  <a:srgbClr val="002060"/>
                </a:solidFill>
              </a:rPr>
              <a:t>I</a:t>
            </a:r>
            <a:r>
              <a:rPr kumimoji="0" lang="en-ZA"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ndustry</a:t>
            </a:r>
            <a:r>
              <a:rPr kumimoji="0" lang="en-ZA" sz="13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pPr marL="0" marR="0" lvl="1" indent="0" algn="just" defTabSz="914377" rtl="0" eaLnBrk="1" fontAlgn="auto" latinLnBrk="0" hangingPunct="1">
              <a:lnSpc>
                <a:spcPct val="150000"/>
              </a:lnSpc>
              <a:spcBef>
                <a:spcPts val="200"/>
              </a:spcBef>
              <a:spcAft>
                <a:spcPts val="400"/>
              </a:spcAft>
              <a:buClr>
                <a:srgbClr val="002060"/>
              </a:buClr>
              <a:buSzTx/>
              <a:buFont typeface="Symbol" panose="05050102010706020507" pitchFamily="18" charset="2"/>
              <a:buNone/>
              <a:tabLst/>
              <a:defRPr/>
            </a:pPr>
            <a:endParaRPr kumimoji="0" lang="en-ZA"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5257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8368-54B8-830E-B5EE-644D7B915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E53D3-5323-8DEB-6235-FD159C58476E}"/>
              </a:ext>
            </a:extLst>
          </p:cNvPr>
          <p:cNvSpPr>
            <a:spLocks noGrp="1"/>
          </p:cNvSpPr>
          <p:nvPr>
            <p:ph type="title"/>
          </p:nvPr>
        </p:nvSpPr>
        <p:spPr>
          <a:xfrm>
            <a:off x="1068973" y="18590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 MITIGATING MEASURES : PROACTIVE (2)</a:t>
            </a:r>
          </a:p>
        </p:txBody>
      </p:sp>
      <p:sp>
        <p:nvSpPr>
          <p:cNvPr id="3" name="Content Placeholder 2">
            <a:extLst>
              <a:ext uri="{FF2B5EF4-FFF2-40B4-BE49-F238E27FC236}">
                <a16:creationId xmlns:a16="http://schemas.microsoft.com/office/drawing/2014/main" id="{3186D278-1AB6-EB44-29B9-E1E8F5C9F02F}"/>
              </a:ext>
            </a:extLst>
          </p:cNvPr>
          <p:cNvSpPr>
            <a:spLocks noGrp="1"/>
          </p:cNvSpPr>
          <p:nvPr>
            <p:ph idx="1"/>
          </p:nvPr>
        </p:nvSpPr>
        <p:spPr>
          <a:xfrm>
            <a:off x="608135" y="1347259"/>
            <a:ext cx="10975730" cy="4377522"/>
          </a:xfrm>
        </p:spPr>
        <p:txBody>
          <a:bodyPr>
            <a:normAutofit/>
          </a:bodyPr>
          <a:lstStyle/>
          <a:p>
            <a:pPr lvl="1" algn="just">
              <a:buClr>
                <a:srgbClr val="002060"/>
              </a:buClr>
              <a:buFont typeface="Arial" panose="020B0604020202020204" pitchFamily="34" charset="0"/>
              <a:buChar char="•"/>
            </a:pPr>
            <a:endParaRPr lang="en-ZA" dirty="0">
              <a:solidFill>
                <a:srgbClr val="002060"/>
              </a:solidFill>
            </a:endParaRPr>
          </a:p>
          <a:p>
            <a:pPr lvl="1" algn="just">
              <a:buClr>
                <a:srgbClr val="002060"/>
              </a:buClr>
              <a:buFont typeface="Arial" panose="020B0604020202020204" pitchFamily="34" charset="0"/>
              <a:buChar char="•"/>
            </a:pPr>
            <a:endParaRPr lang="en-ZA" dirty="0">
              <a:solidFill>
                <a:srgbClr val="002060"/>
              </a:solidFill>
            </a:endParaRPr>
          </a:p>
        </p:txBody>
      </p:sp>
      <p:sp>
        <p:nvSpPr>
          <p:cNvPr id="4" name="Slide Number Placeholder 3">
            <a:extLst>
              <a:ext uri="{FF2B5EF4-FFF2-40B4-BE49-F238E27FC236}">
                <a16:creationId xmlns:a16="http://schemas.microsoft.com/office/drawing/2014/main" id="{8EBBB647-15A5-A89B-3BCD-739781EE35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
        <p:nvSpPr>
          <p:cNvPr id="5" name="Content Placeholder 2">
            <a:extLst>
              <a:ext uri="{FF2B5EF4-FFF2-40B4-BE49-F238E27FC236}">
                <a16:creationId xmlns:a16="http://schemas.microsoft.com/office/drawing/2014/main" id="{72C0DF4B-1048-2C35-82DD-743BEA9047F2}"/>
              </a:ext>
            </a:extLst>
          </p:cNvPr>
          <p:cNvSpPr txBox="1">
            <a:spLocks/>
          </p:cNvSpPr>
          <p:nvPr/>
        </p:nvSpPr>
        <p:spPr>
          <a:xfrm>
            <a:off x="729436" y="1264931"/>
            <a:ext cx="10975730" cy="5593069"/>
          </a:xfrm>
          <a:prstGeom prst="rect">
            <a:avLst/>
          </a:prstGeom>
        </p:spPr>
        <p:txBody>
          <a:bodyPr vert="horz" lIns="45720" tIns="45720" rIns="45720" bIns="45720" rtlCol="0">
            <a:noAutofit/>
          </a:bodyPr>
          <a:lstStyle>
            <a:lvl1pPr marL="91438" indent="-91438" algn="l" defTabSz="914377" rtl="0" eaLnBrk="1" latinLnBrk="0" hangingPunct="1">
              <a:lnSpc>
                <a:spcPct val="15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Segoe UI" panose="020B0502040204020203" pitchFamily="34" charset="0"/>
                <a:ea typeface="+mn-ea"/>
                <a:cs typeface="Segoe UI" panose="020B0502040204020203" pitchFamily="34" charset="0"/>
              </a:defRPr>
            </a:lvl1pPr>
            <a:lvl2pPr marL="358775" indent="-358775" algn="l" defTabSz="914377" rtl="0" eaLnBrk="1" latinLnBrk="0" hangingPunct="1">
              <a:lnSpc>
                <a:spcPct val="150000"/>
              </a:lnSpc>
              <a:spcBef>
                <a:spcPts val="200"/>
              </a:spcBef>
              <a:spcAft>
                <a:spcPts val="400"/>
              </a:spcAft>
              <a:buClr>
                <a:schemeClr val="tx1"/>
              </a:buClr>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2pPr>
            <a:lvl3pPr marL="717550" indent="-358775" algn="l" defTabSz="914377" rtl="0" eaLnBrk="1" latinLnBrk="0" hangingPunct="1">
              <a:lnSpc>
                <a:spcPct val="150000"/>
              </a:lnSpc>
              <a:spcBef>
                <a:spcPts val="200"/>
              </a:spcBef>
              <a:spcAft>
                <a:spcPts val="400"/>
              </a:spcAft>
              <a:buClr>
                <a:schemeClr val="tx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076325" indent="-358775" algn="l" defTabSz="914377" rtl="0" eaLnBrk="1" latinLnBrk="0" hangingPunct="1">
              <a:lnSpc>
                <a:spcPct val="150000"/>
              </a:lnSpc>
              <a:spcBef>
                <a:spcPts val="200"/>
              </a:spcBef>
              <a:spcAft>
                <a:spcPts val="400"/>
              </a:spcAft>
              <a:buClr>
                <a:schemeClr val="tx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436688" indent="-360363" algn="l" defTabSz="914377" rtl="0" eaLnBrk="1" latinLnBrk="0" hangingPunct="1">
              <a:lnSpc>
                <a:spcPct val="150000"/>
              </a:lnSpc>
              <a:spcBef>
                <a:spcPts val="200"/>
              </a:spcBef>
              <a:spcAft>
                <a:spcPts val="400"/>
              </a:spcAft>
              <a:buClr>
                <a:schemeClr val="tx1"/>
              </a:buClr>
              <a:buFont typeface="Segoe UI" panose="020B0502040204020203"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defTabSz="914400">
              <a:lnSpc>
                <a:spcPct val="106000"/>
              </a:lnSpc>
              <a:spcBef>
                <a:spcPts val="0"/>
              </a:spcBef>
              <a:spcAft>
                <a:spcPts val="0"/>
              </a:spcAft>
              <a:buClrTx/>
              <a:buFont typeface="Arial" panose="020B0604020202020204" pitchFamily="34" charset="0"/>
              <a:buChar char="•"/>
              <a:defRPr/>
            </a:pP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 Gauteng PROVJOINTS </a:t>
            </a:r>
            <a:r>
              <a:rPr lang="en-ZA" dirty="0">
                <a:solidFill>
                  <a:srgbClr val="002060"/>
                </a:solidFill>
                <a:latin typeface="Arial" panose="020B0604020202020204" pitchFamily="34" charset="0"/>
                <a:ea typeface="Calibri" panose="020F0502020204030204" pitchFamily="34" charset="0"/>
                <a:cs typeface="Arial" panose="020B0604020202020204" pitchFamily="34" charset="0"/>
              </a:rPr>
              <a:t>meeting </a:t>
            </a: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is conducted on a monthly basis and provide strategic direction relating to </a:t>
            </a:r>
            <a:r>
              <a:rPr lang="en-ZA" dirty="0">
                <a:solidFill>
                  <a:srgbClr val="002060"/>
                </a:solidFill>
                <a:latin typeface="Arial" panose="020B0604020202020204" pitchFamily="34" charset="0"/>
                <a:ea typeface="Calibri" panose="020F0502020204030204" pitchFamily="34" charset="0"/>
                <a:cs typeface="Arial" panose="020B0604020202020204" pitchFamily="34" charset="0"/>
              </a:rPr>
              <a:t>the established </a:t>
            </a:r>
            <a:r>
              <a:rPr kumimoji="0" lang="en-ZA"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priority committee focussing inter alia on the following:</a:t>
            </a:r>
          </a:p>
          <a:p>
            <a:pPr marL="0" marR="0" lvl="0" indent="0" algn="l" defTabSz="914400" rtl="0" eaLnBrk="1" fontAlgn="auto" latinLnBrk="0" hangingPunct="1">
              <a:lnSpc>
                <a:spcPct val="106000"/>
              </a:lnSpc>
              <a:spcBef>
                <a:spcPts val="0"/>
              </a:spcBef>
              <a:spcAft>
                <a:spcPts val="0"/>
              </a:spcAft>
              <a:buClrTx/>
              <a:buSzTx/>
              <a:buFont typeface="Tw Cen MT" panose="020B0602020104020603" pitchFamily="34" charset="0"/>
              <a:buNone/>
              <a:tabLst/>
              <a:defRPr/>
            </a:pPr>
            <a:endPar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553087" lvl="1" indent="-285750" defTabSz="914400">
              <a:lnSpc>
                <a:spcPct val="170000"/>
              </a:lnSpc>
              <a:spcBef>
                <a:spcPts val="0"/>
              </a:spcBef>
              <a:spcAft>
                <a:spcPts val="0"/>
              </a:spcAft>
              <a:buClrTx/>
              <a:buFont typeface="Wingdings" panose="05000000000000000000" pitchFamily="2" charset="2"/>
              <a:buChar char="v"/>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Transport</a:t>
            </a:r>
          </a:p>
          <a:p>
            <a:pPr marL="553087" lvl="1" indent="-285750" defTabSz="914400">
              <a:lnSpc>
                <a:spcPct val="170000"/>
              </a:lnSpc>
              <a:spcBef>
                <a:spcPts val="0"/>
              </a:spcBef>
              <a:spcAft>
                <a:spcPts val="0"/>
              </a:spcAft>
              <a:buClrTx/>
              <a:buFont typeface="Wingdings" panose="05000000000000000000" pitchFamily="2" charset="2"/>
              <a:buChar char="v"/>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Essential Infrastructure</a:t>
            </a:r>
          </a:p>
          <a:p>
            <a:pPr marL="553087" lvl="1" indent="-285750" defTabSz="914400">
              <a:lnSpc>
                <a:spcPct val="170000"/>
              </a:lnSpc>
              <a:spcBef>
                <a:spcPts val="0"/>
              </a:spcBef>
              <a:spcAft>
                <a:spcPts val="0"/>
              </a:spcAft>
              <a:buClrTx/>
              <a:buFont typeface="Wingdings" panose="05000000000000000000" pitchFamily="2" charset="2"/>
              <a:buChar char="v"/>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Rural Safety</a:t>
            </a:r>
          </a:p>
          <a:p>
            <a:pPr marL="553087" lvl="1" indent="-285750" defTabSz="914400">
              <a:lnSpc>
                <a:spcPct val="170000"/>
              </a:lnSpc>
              <a:spcBef>
                <a:spcPts val="0"/>
              </a:spcBef>
              <a:spcAft>
                <a:spcPts val="0"/>
              </a:spcAft>
              <a:buClrTx/>
              <a:buFont typeface="Wingdings" panose="05000000000000000000" pitchFamily="2" charset="2"/>
              <a:buChar char="v"/>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Education</a:t>
            </a:r>
          </a:p>
          <a:p>
            <a:pPr marL="553087" lvl="1" indent="-285750" defTabSz="914400">
              <a:lnSpc>
                <a:spcPct val="170000"/>
              </a:lnSpc>
              <a:spcBef>
                <a:spcPts val="0"/>
              </a:spcBef>
              <a:spcAft>
                <a:spcPts val="0"/>
              </a:spcAft>
              <a:buClrTx/>
              <a:buFont typeface="Wingdings" panose="05000000000000000000" pitchFamily="2" charset="2"/>
              <a:buChar char="v"/>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Cash </a:t>
            </a:r>
            <a:r>
              <a:rPr lang="en-ZA" sz="1800" dirty="0">
                <a:solidFill>
                  <a:srgbClr val="002060"/>
                </a:solidFill>
                <a:ea typeface="Calibri" panose="020F0502020204030204" pitchFamily="34" charset="0"/>
              </a:rPr>
              <a:t>In Transit</a:t>
            </a:r>
            <a:endPar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553087" lvl="1" indent="-285750" defTabSz="914400">
              <a:lnSpc>
                <a:spcPct val="170000"/>
              </a:lnSpc>
              <a:spcBef>
                <a:spcPts val="0"/>
              </a:spcBef>
              <a:spcAft>
                <a:spcPts val="0"/>
              </a:spcAft>
              <a:buClrTx/>
              <a:buFont typeface="Wingdings" panose="05000000000000000000" pitchFamily="2" charset="2"/>
              <a:buChar char="v"/>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Fuel Pipeline</a:t>
            </a:r>
          </a:p>
          <a:p>
            <a:pPr marL="553087" lvl="1" indent="-285750" defTabSz="914400">
              <a:lnSpc>
                <a:spcPct val="170000"/>
              </a:lnSpc>
              <a:spcBef>
                <a:spcPts val="0"/>
              </a:spcBef>
              <a:spcAft>
                <a:spcPts val="0"/>
              </a:spcAft>
              <a:buClrTx/>
              <a:buFont typeface="Wingdings" panose="05000000000000000000" pitchFamily="2" charset="2"/>
              <a:buChar char="v"/>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Illegal Gambling</a:t>
            </a:r>
          </a:p>
          <a:p>
            <a:pPr marL="553087" lvl="1" indent="-285750" defTabSz="914400">
              <a:lnSpc>
                <a:spcPct val="170000"/>
              </a:lnSpc>
              <a:spcBef>
                <a:spcPts val="0"/>
              </a:spcBef>
              <a:spcAft>
                <a:spcPts val="0"/>
              </a:spcAft>
              <a:buClrTx/>
              <a:buFont typeface="Wingdings" panose="05000000000000000000" pitchFamily="2" charset="2"/>
              <a:buChar char="v"/>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Illegal Land Invasions</a:t>
            </a:r>
          </a:p>
          <a:p>
            <a:pPr marL="553087" lvl="1" indent="-285750" defTabSz="914400">
              <a:lnSpc>
                <a:spcPct val="170000"/>
              </a:lnSpc>
              <a:spcBef>
                <a:spcPts val="0"/>
              </a:spcBef>
              <a:spcAft>
                <a:spcPts val="0"/>
              </a:spcAft>
              <a:buClrTx/>
              <a:buFont typeface="Wingdings" panose="05000000000000000000" pitchFamily="2" charset="2"/>
              <a:buChar char="v"/>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Illegal Mining at other mines</a:t>
            </a:r>
          </a:p>
          <a:p>
            <a:pPr marL="358775" marR="0" lvl="1" indent="-358775" algn="just" defTabSz="914377" rtl="0" eaLnBrk="1" fontAlgn="auto" latinLnBrk="0" hangingPunct="1">
              <a:lnSpc>
                <a:spcPct val="150000"/>
              </a:lnSpc>
              <a:spcBef>
                <a:spcPts val="200"/>
              </a:spcBef>
              <a:spcAft>
                <a:spcPts val="400"/>
              </a:spcAft>
              <a:buClr>
                <a:srgbClr val="002060"/>
              </a:buClr>
              <a:buSzTx/>
              <a:buFont typeface="Arial" panose="020B0604020202020204" pitchFamily="34" charset="0"/>
              <a:buChar char="•"/>
              <a:tabLst/>
              <a:defRPr/>
            </a:pPr>
            <a:endPar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3210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8368-54B8-830E-B5EE-644D7B915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E53D3-5323-8DEB-6235-FD159C58476E}"/>
              </a:ext>
            </a:extLst>
          </p:cNvPr>
          <p:cNvSpPr>
            <a:spLocks noGrp="1"/>
          </p:cNvSpPr>
          <p:nvPr>
            <p:ph type="title"/>
          </p:nvPr>
        </p:nvSpPr>
        <p:spPr>
          <a:xfrm>
            <a:off x="1068973" y="18590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 MITIGATING MEASURES : PROACTIVE (3)</a:t>
            </a:r>
          </a:p>
        </p:txBody>
      </p:sp>
      <p:sp>
        <p:nvSpPr>
          <p:cNvPr id="3" name="Content Placeholder 2">
            <a:extLst>
              <a:ext uri="{FF2B5EF4-FFF2-40B4-BE49-F238E27FC236}">
                <a16:creationId xmlns:a16="http://schemas.microsoft.com/office/drawing/2014/main" id="{3186D278-1AB6-EB44-29B9-E1E8F5C9F02F}"/>
              </a:ext>
            </a:extLst>
          </p:cNvPr>
          <p:cNvSpPr>
            <a:spLocks noGrp="1"/>
          </p:cNvSpPr>
          <p:nvPr>
            <p:ph idx="1"/>
          </p:nvPr>
        </p:nvSpPr>
        <p:spPr>
          <a:xfrm>
            <a:off x="608135" y="1347259"/>
            <a:ext cx="10975730" cy="4377522"/>
          </a:xfrm>
        </p:spPr>
        <p:txBody>
          <a:bodyPr>
            <a:normAutofit/>
          </a:bodyPr>
          <a:lstStyle/>
          <a:p>
            <a:pPr lvl="1" algn="just">
              <a:buClr>
                <a:srgbClr val="002060"/>
              </a:buClr>
              <a:buFont typeface="Arial" panose="020B0604020202020204" pitchFamily="34" charset="0"/>
              <a:buChar char="•"/>
            </a:pPr>
            <a:endParaRPr lang="en-ZA" dirty="0">
              <a:solidFill>
                <a:srgbClr val="002060"/>
              </a:solidFill>
            </a:endParaRPr>
          </a:p>
          <a:p>
            <a:pPr lvl="1" algn="just">
              <a:buClr>
                <a:srgbClr val="002060"/>
              </a:buClr>
              <a:buFont typeface="Arial" panose="020B0604020202020204" pitchFamily="34" charset="0"/>
              <a:buChar char="•"/>
            </a:pPr>
            <a:endParaRPr lang="en-ZA" dirty="0">
              <a:solidFill>
                <a:srgbClr val="002060"/>
              </a:solidFill>
            </a:endParaRPr>
          </a:p>
        </p:txBody>
      </p:sp>
      <p:sp>
        <p:nvSpPr>
          <p:cNvPr id="4" name="Slide Number Placeholder 3">
            <a:extLst>
              <a:ext uri="{FF2B5EF4-FFF2-40B4-BE49-F238E27FC236}">
                <a16:creationId xmlns:a16="http://schemas.microsoft.com/office/drawing/2014/main" id="{8EBBB647-15A5-A89B-3BCD-739781EE35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
        <p:nvSpPr>
          <p:cNvPr id="5" name="Content Placeholder 2">
            <a:extLst>
              <a:ext uri="{FF2B5EF4-FFF2-40B4-BE49-F238E27FC236}">
                <a16:creationId xmlns:a16="http://schemas.microsoft.com/office/drawing/2014/main" id="{72C0DF4B-1048-2C35-82DD-743BEA9047F2}"/>
              </a:ext>
            </a:extLst>
          </p:cNvPr>
          <p:cNvSpPr txBox="1">
            <a:spLocks/>
          </p:cNvSpPr>
          <p:nvPr/>
        </p:nvSpPr>
        <p:spPr>
          <a:xfrm>
            <a:off x="512196" y="1133219"/>
            <a:ext cx="11167608" cy="5450461"/>
          </a:xfrm>
          <a:prstGeom prst="rect">
            <a:avLst/>
          </a:prstGeom>
        </p:spPr>
        <p:txBody>
          <a:bodyPr vert="horz" lIns="45720" tIns="45720" rIns="45720" bIns="45720" rtlCol="0">
            <a:normAutofit fontScale="25000" lnSpcReduction="20000"/>
          </a:bodyPr>
          <a:lstStyle>
            <a:lvl1pPr marL="91438" indent="-91438" algn="l" defTabSz="914377" rtl="0" eaLnBrk="1" latinLnBrk="0" hangingPunct="1">
              <a:lnSpc>
                <a:spcPct val="15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Segoe UI" panose="020B0502040204020203" pitchFamily="34" charset="0"/>
                <a:ea typeface="+mn-ea"/>
                <a:cs typeface="Segoe UI" panose="020B0502040204020203" pitchFamily="34" charset="0"/>
              </a:defRPr>
            </a:lvl1pPr>
            <a:lvl2pPr marL="358775" indent="-358775" algn="l" defTabSz="914377" rtl="0" eaLnBrk="1" latinLnBrk="0" hangingPunct="1">
              <a:lnSpc>
                <a:spcPct val="150000"/>
              </a:lnSpc>
              <a:spcBef>
                <a:spcPts val="200"/>
              </a:spcBef>
              <a:spcAft>
                <a:spcPts val="400"/>
              </a:spcAft>
              <a:buClr>
                <a:schemeClr val="tx1"/>
              </a:buClr>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2pPr>
            <a:lvl3pPr marL="717550" indent="-358775" algn="l" defTabSz="914377" rtl="0" eaLnBrk="1" latinLnBrk="0" hangingPunct="1">
              <a:lnSpc>
                <a:spcPct val="150000"/>
              </a:lnSpc>
              <a:spcBef>
                <a:spcPts val="200"/>
              </a:spcBef>
              <a:spcAft>
                <a:spcPts val="400"/>
              </a:spcAft>
              <a:buClr>
                <a:schemeClr val="tx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076325" indent="-358775" algn="l" defTabSz="914377" rtl="0" eaLnBrk="1" latinLnBrk="0" hangingPunct="1">
              <a:lnSpc>
                <a:spcPct val="150000"/>
              </a:lnSpc>
              <a:spcBef>
                <a:spcPts val="200"/>
              </a:spcBef>
              <a:spcAft>
                <a:spcPts val="400"/>
              </a:spcAft>
              <a:buClr>
                <a:schemeClr val="tx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436688" indent="-360363" algn="l" defTabSz="914377" rtl="0" eaLnBrk="1" latinLnBrk="0" hangingPunct="1">
              <a:lnSpc>
                <a:spcPct val="150000"/>
              </a:lnSpc>
              <a:spcBef>
                <a:spcPts val="200"/>
              </a:spcBef>
              <a:spcAft>
                <a:spcPts val="400"/>
              </a:spcAft>
              <a:buClr>
                <a:schemeClr val="tx1"/>
              </a:buClr>
              <a:buFont typeface="Segoe UI" panose="020B0502040204020203"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00100" marR="0" lvl="0" indent="-34290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ZA" sz="7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Gauteng Second Hand Goods Forum is responsible for coordinating the following crime prevention activities within the Province:</a:t>
            </a:r>
          </a:p>
          <a:p>
            <a:pPr marL="457200" marR="0" lvl="0" indent="0" algn="just" defTabSz="914400" rtl="0" eaLnBrk="1" fontAlgn="auto" latinLnBrk="0" hangingPunct="1">
              <a:lnSpc>
                <a:spcPct val="160000"/>
              </a:lnSpc>
              <a:spcBef>
                <a:spcPts val="0"/>
              </a:spcBef>
              <a:spcAft>
                <a:spcPts val="0"/>
              </a:spcAft>
              <a:buClrTx/>
              <a:buSzTx/>
              <a:buNone/>
              <a:tabLst/>
              <a:defRPr/>
            </a:pPr>
            <a:r>
              <a:rPr lang="en-ZA" sz="7600" dirty="0">
                <a:solidFill>
                  <a:srgbClr val="002060"/>
                </a:solidFill>
                <a:latin typeface="Arial" panose="020B0604020202020204" pitchFamily="34" charset="0"/>
                <a:cs typeface="Arial" panose="020B0604020202020204" pitchFamily="34" charset="0"/>
              </a:rPr>
              <a:t>	</a:t>
            </a:r>
            <a:r>
              <a:rPr kumimoji="0" lang="en-ZA" sz="7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 </a:t>
            </a:r>
            <a:r>
              <a:rPr kumimoji="0" lang="en-ZA" sz="76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Enforcing the Second-Hands Goods Act 6 of 2009 to regulate dealing in second-hand goods 	and pawnbrokers, in order to combat the trade in stolen goods and to promote ethical 	standards in the second-hand goods trade.</a:t>
            </a:r>
          </a:p>
          <a:p>
            <a:pPr marL="457200" marR="0" lvl="0" indent="0" algn="just" defTabSz="914400" rtl="0" eaLnBrk="1" fontAlgn="auto" latinLnBrk="0" hangingPunct="1">
              <a:lnSpc>
                <a:spcPct val="160000"/>
              </a:lnSpc>
              <a:spcBef>
                <a:spcPts val="0"/>
              </a:spcBef>
              <a:spcAft>
                <a:spcPts val="0"/>
              </a:spcAft>
              <a:buClrTx/>
              <a:buSzTx/>
              <a:buNone/>
              <a:tabLst/>
              <a:defRPr/>
            </a:pPr>
            <a:r>
              <a:rPr kumimoji="0" lang="en-ZA" sz="7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 </a:t>
            </a:r>
            <a:r>
              <a:rPr kumimoji="0" lang="en-ZA" sz="76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Ensure Scrap metal dealers, general dealers, recyclers and communication dealers are 	policed.</a:t>
            </a:r>
          </a:p>
          <a:p>
            <a:pPr marL="800100" marR="0" lvl="0" indent="-34290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ZA" sz="7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Gauteng Counterfeit and Illicit Goods Policing Unit was established to deal with the prevention and combatting of counterfeit goods that is causing serious damage to brand owners and the economy of South Africa. </a:t>
            </a:r>
          </a:p>
          <a:p>
            <a:pPr marL="800100" marR="0" lvl="0" indent="-342900" algn="just"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ZA" sz="7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Implementation and deployment of Essential Infrastructure Task Teams (EITT) in all five districts of Gauteng to enforce the Criminal Matters Amendment (CMA) Act, 2015 (Act No 18 of 2015) and prevent the destruction of essential infrastructure. </a:t>
            </a:r>
          </a:p>
          <a:p>
            <a:pPr marL="8001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58775" marR="0" lvl="1" indent="-358775" algn="just" defTabSz="914377" rtl="0" eaLnBrk="1" fontAlgn="auto" latinLnBrk="0" hangingPunct="1">
              <a:lnSpc>
                <a:spcPct val="150000"/>
              </a:lnSpc>
              <a:spcBef>
                <a:spcPts val="200"/>
              </a:spcBef>
              <a:spcAft>
                <a:spcPts val="400"/>
              </a:spcAft>
              <a:buClr>
                <a:srgbClr val="002060"/>
              </a:buClr>
              <a:buSzTx/>
              <a:buFont typeface="Arial" panose="020B0604020202020204" pitchFamily="34" charset="0"/>
              <a:buChar char="•"/>
              <a:tabLst/>
              <a:defRPr/>
            </a:pPr>
            <a:endParaRPr kumimoji="0" lang="en-ZA"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343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065E5-D28B-06F4-80C9-96FF5DEB02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205DC6-5B5F-3C06-1E71-5572E12AE840}"/>
              </a:ext>
            </a:extLst>
          </p:cNvPr>
          <p:cNvSpPr>
            <a:spLocks noGrp="1"/>
          </p:cNvSpPr>
          <p:nvPr>
            <p:ph type="sldNum" sz="quarter" idx="12"/>
          </p:nvPr>
        </p:nvSpPr>
        <p:spPr>
          <a:xfrm>
            <a:off x="11218333" y="6583680"/>
            <a:ext cx="973667"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prstClr val="black">
                    <a:lumMod val="50000"/>
                    <a:lumOff val="50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1" i="0" u="none" strike="noStrike" kern="1200" cap="none" spc="0" normalizeH="0" baseline="0" noProof="0" dirty="0">
              <a:ln>
                <a:noFill/>
              </a:ln>
              <a:solidFill>
                <a:prstClr val="black">
                  <a:lumMod val="50000"/>
                  <a:lumOff val="50000"/>
                </a:prstClr>
              </a:solidFill>
              <a:effectLst/>
              <a:uLnTx/>
              <a:uFillTx/>
              <a:latin typeface="Tw Cen MT Condensed" panose="020B0606020104020203"/>
              <a:ea typeface="+mn-ea"/>
              <a:cs typeface="+mn-cs"/>
            </a:endParaRPr>
          </a:p>
        </p:txBody>
      </p:sp>
      <p:sp>
        <p:nvSpPr>
          <p:cNvPr id="4" name="Title 3">
            <a:extLst>
              <a:ext uri="{FF2B5EF4-FFF2-40B4-BE49-F238E27FC236}">
                <a16:creationId xmlns:a16="http://schemas.microsoft.com/office/drawing/2014/main" id="{AA1765E2-DED2-1AD3-CAE5-59D2F24FB56A}"/>
              </a:ext>
            </a:extLst>
          </p:cNvPr>
          <p:cNvSpPr>
            <a:spLocks noGrp="1"/>
          </p:cNvSpPr>
          <p:nvPr>
            <p:ph type="ctrTitle"/>
          </p:nvPr>
        </p:nvSpPr>
        <p:spPr>
          <a:xfrm>
            <a:off x="1105182" y="3058429"/>
            <a:ext cx="9894523" cy="1463040"/>
          </a:xfrm>
          <a:solidFill>
            <a:srgbClr val="002060"/>
          </a:solidFill>
        </p:spPr>
        <p:txBody>
          <a:bodyPr/>
          <a:lstStyle/>
          <a:p>
            <a:r>
              <a:rPr lang="en-ZA" b="1" dirty="0">
                <a:solidFill>
                  <a:schemeClr val="bg1"/>
                </a:solidFill>
                <a:effectLst>
                  <a:outerShdw blurRad="38100" dist="38100" dir="2700000" algn="tl">
                    <a:srgbClr val="000000">
                      <a:alpha val="43137"/>
                    </a:srgbClr>
                  </a:outerShdw>
                </a:effectLst>
              </a:rPr>
              <a:t>INTRODUCTION</a:t>
            </a:r>
          </a:p>
        </p:txBody>
      </p:sp>
      <p:pic>
        <p:nvPicPr>
          <p:cNvPr id="5" name="Picture 4">
            <a:extLst>
              <a:ext uri="{FF2B5EF4-FFF2-40B4-BE49-F238E27FC236}">
                <a16:creationId xmlns:a16="http://schemas.microsoft.com/office/drawing/2014/main" id="{2DB60564-FE4E-5662-0AE9-F270BA4AF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297" y="3224275"/>
            <a:ext cx="876190" cy="876190"/>
          </a:xfrm>
          <a:prstGeom prst="rect">
            <a:avLst/>
          </a:prstGeom>
        </p:spPr>
      </p:pic>
    </p:spTree>
    <p:extLst>
      <p:ext uri="{BB962C8B-B14F-4D97-AF65-F5344CB8AC3E}">
        <p14:creationId xmlns:p14="http://schemas.microsoft.com/office/powerpoint/2010/main" val="3155636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00172-C1B2-80FE-B2D1-AC2A5FAE1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1DEE8-B937-F7BF-44ED-F5AE160948B3}"/>
              </a:ext>
            </a:extLst>
          </p:cNvPr>
          <p:cNvSpPr>
            <a:spLocks noGrp="1"/>
          </p:cNvSpPr>
          <p:nvPr>
            <p:ph type="title"/>
          </p:nvPr>
        </p:nvSpPr>
        <p:spPr>
          <a:xfrm>
            <a:off x="1068973" y="18590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 MITIGATING MEASURES : reactive</a:t>
            </a:r>
          </a:p>
        </p:txBody>
      </p:sp>
      <p:sp>
        <p:nvSpPr>
          <p:cNvPr id="3" name="Content Placeholder 2">
            <a:extLst>
              <a:ext uri="{FF2B5EF4-FFF2-40B4-BE49-F238E27FC236}">
                <a16:creationId xmlns:a16="http://schemas.microsoft.com/office/drawing/2014/main" id="{3D777234-648D-E902-A2A5-BEF02B8D6581}"/>
              </a:ext>
            </a:extLst>
          </p:cNvPr>
          <p:cNvSpPr>
            <a:spLocks noGrp="1"/>
          </p:cNvSpPr>
          <p:nvPr>
            <p:ph idx="1"/>
          </p:nvPr>
        </p:nvSpPr>
        <p:spPr>
          <a:xfrm>
            <a:off x="608135" y="1347258"/>
            <a:ext cx="10975730" cy="5236422"/>
          </a:xfrm>
        </p:spPr>
        <p:txBody>
          <a:bodyPr>
            <a:normAutofit/>
          </a:bodyPr>
          <a:lstStyle/>
          <a:p>
            <a:pPr lvl="1" algn="just">
              <a:buClr>
                <a:srgbClr val="002060"/>
              </a:buClr>
              <a:buFont typeface="Arial" panose="020B0604020202020204" pitchFamily="34" charset="0"/>
              <a:buChar char="•"/>
            </a:pPr>
            <a:r>
              <a:rPr lang="en-ZA" dirty="0">
                <a:solidFill>
                  <a:srgbClr val="002060"/>
                </a:solidFill>
              </a:rPr>
              <a:t>From a reactive point of view the following mitigating measures are in place as part of the investigative process:</a:t>
            </a:r>
          </a:p>
          <a:p>
            <a:pPr lvl="2" algn="just">
              <a:buClr>
                <a:srgbClr val="002060"/>
              </a:buClr>
              <a:buFont typeface="Wingdings" panose="05000000000000000000" pitchFamily="2" charset="2"/>
              <a:buChar char="ü"/>
            </a:pPr>
            <a:r>
              <a:rPr lang="en-ZA" sz="1800" dirty="0">
                <a:solidFill>
                  <a:srgbClr val="002060"/>
                </a:solidFill>
              </a:rPr>
              <a:t>Thorough interview of Complainants, </a:t>
            </a:r>
          </a:p>
          <a:p>
            <a:pPr lvl="2" algn="just">
              <a:buClr>
                <a:srgbClr val="002060"/>
              </a:buClr>
              <a:buFont typeface="Wingdings" panose="05000000000000000000" pitchFamily="2" charset="2"/>
              <a:buChar char="ü"/>
            </a:pPr>
            <a:r>
              <a:rPr lang="en-ZA" sz="1800" dirty="0">
                <a:solidFill>
                  <a:srgbClr val="002060"/>
                </a:solidFill>
              </a:rPr>
              <a:t>Visiting and processing of Crime Scenes,</a:t>
            </a:r>
          </a:p>
          <a:p>
            <a:pPr lvl="2" algn="just">
              <a:buClr>
                <a:srgbClr val="002060"/>
              </a:buClr>
              <a:buFont typeface="Wingdings" panose="05000000000000000000" pitchFamily="2" charset="2"/>
              <a:buChar char="ü"/>
            </a:pPr>
            <a:r>
              <a:rPr lang="en-ZA" sz="1800" dirty="0">
                <a:solidFill>
                  <a:srgbClr val="002060"/>
                </a:solidFill>
              </a:rPr>
              <a:t>Identification of specific crime threats, </a:t>
            </a:r>
            <a:endParaRPr lang="en-ZA" sz="1800" b="1" dirty="0">
              <a:solidFill>
                <a:srgbClr val="002060"/>
              </a:solidFill>
            </a:endParaRPr>
          </a:p>
          <a:p>
            <a:pPr lvl="2" algn="just">
              <a:buClr>
                <a:srgbClr val="002060"/>
              </a:buClr>
              <a:buFont typeface="Wingdings" panose="05000000000000000000" pitchFamily="2" charset="2"/>
              <a:buChar char="ü"/>
            </a:pPr>
            <a:r>
              <a:rPr lang="en-ZA" sz="1800" dirty="0">
                <a:solidFill>
                  <a:srgbClr val="002060"/>
                </a:solidFill>
              </a:rPr>
              <a:t>Tasking of crime intelligence to gather intelligence on specific crime threats,</a:t>
            </a:r>
          </a:p>
          <a:p>
            <a:pPr lvl="2" algn="just">
              <a:buClr>
                <a:srgbClr val="002060"/>
              </a:buClr>
              <a:buFont typeface="Wingdings" panose="05000000000000000000" pitchFamily="2" charset="2"/>
              <a:buChar char="ü"/>
            </a:pPr>
            <a:r>
              <a:rPr lang="en-ZA" sz="1800" dirty="0">
                <a:solidFill>
                  <a:srgbClr val="002060"/>
                </a:solidFill>
              </a:rPr>
              <a:t>Identification and profiling of targets,</a:t>
            </a:r>
          </a:p>
          <a:p>
            <a:pPr lvl="2" algn="just">
              <a:buClr>
                <a:srgbClr val="002060"/>
              </a:buClr>
              <a:buFont typeface="Wingdings" panose="05000000000000000000" pitchFamily="2" charset="2"/>
              <a:buChar char="ü"/>
            </a:pPr>
            <a:r>
              <a:rPr lang="en-ZA" sz="1800" dirty="0">
                <a:solidFill>
                  <a:srgbClr val="002060"/>
                </a:solidFill>
              </a:rPr>
              <a:t>Application in terms of Section 205 for cell phones taken, </a:t>
            </a:r>
          </a:p>
          <a:p>
            <a:pPr lvl="2" algn="just">
              <a:buClr>
                <a:srgbClr val="002060"/>
              </a:buClr>
              <a:buFont typeface="Wingdings" panose="05000000000000000000" pitchFamily="2" charset="2"/>
              <a:buChar char="ü"/>
            </a:pPr>
            <a:r>
              <a:rPr lang="en-ZA" sz="1800" dirty="0">
                <a:solidFill>
                  <a:srgbClr val="002060"/>
                </a:solidFill>
              </a:rPr>
              <a:t>Linking of the identified targets on specific cases.</a:t>
            </a:r>
          </a:p>
          <a:p>
            <a:pPr lvl="1" algn="just">
              <a:buClr>
                <a:srgbClr val="002060"/>
              </a:buClr>
              <a:buFont typeface="Arial" panose="020B0604020202020204" pitchFamily="34" charset="0"/>
              <a:buChar char="•"/>
            </a:pPr>
            <a:endParaRPr lang="en-ZA" dirty="0">
              <a:solidFill>
                <a:srgbClr val="002060"/>
              </a:solidFill>
            </a:endParaRPr>
          </a:p>
          <a:p>
            <a:pPr lvl="1" algn="just">
              <a:buClr>
                <a:srgbClr val="002060"/>
              </a:buClr>
              <a:buFont typeface="Arial" panose="020B0604020202020204" pitchFamily="34" charset="0"/>
              <a:buChar char="•"/>
            </a:pPr>
            <a:endParaRPr lang="en-ZA" dirty="0">
              <a:solidFill>
                <a:srgbClr val="002060"/>
              </a:solidFill>
            </a:endParaRPr>
          </a:p>
        </p:txBody>
      </p:sp>
      <p:sp>
        <p:nvSpPr>
          <p:cNvPr id="4" name="Slide Number Placeholder 3">
            <a:extLst>
              <a:ext uri="{FF2B5EF4-FFF2-40B4-BE49-F238E27FC236}">
                <a16:creationId xmlns:a16="http://schemas.microsoft.com/office/drawing/2014/main" id="{018C2989-0865-3B52-808F-0E3681F2AD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4097777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5C2E4-5114-AC4F-1CFD-F4E22D383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3C9D1-95F3-312E-1048-464AF211EC9C}"/>
              </a:ext>
            </a:extLst>
          </p:cNvPr>
          <p:cNvSpPr>
            <a:spLocks noGrp="1"/>
          </p:cNvSpPr>
          <p:nvPr>
            <p:ph type="title"/>
          </p:nvPr>
        </p:nvSpPr>
        <p:spPr>
          <a:xfrm>
            <a:off x="1068973" y="18590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 MITIGATING MEASURES : reactive (2)</a:t>
            </a:r>
          </a:p>
        </p:txBody>
      </p:sp>
      <p:sp>
        <p:nvSpPr>
          <p:cNvPr id="3" name="Content Placeholder 2">
            <a:extLst>
              <a:ext uri="{FF2B5EF4-FFF2-40B4-BE49-F238E27FC236}">
                <a16:creationId xmlns:a16="http://schemas.microsoft.com/office/drawing/2014/main" id="{EF707594-B729-9318-43CF-7F6426630098}"/>
              </a:ext>
            </a:extLst>
          </p:cNvPr>
          <p:cNvSpPr>
            <a:spLocks noGrp="1"/>
          </p:cNvSpPr>
          <p:nvPr>
            <p:ph idx="1"/>
          </p:nvPr>
        </p:nvSpPr>
        <p:spPr>
          <a:xfrm>
            <a:off x="608135" y="1347258"/>
            <a:ext cx="10975730" cy="5236421"/>
          </a:xfrm>
        </p:spPr>
        <p:txBody>
          <a:bodyPr>
            <a:normAutofit/>
          </a:bodyPr>
          <a:lstStyle/>
          <a:p>
            <a:pPr lvl="2" algn="just">
              <a:buClr>
                <a:srgbClr val="002060"/>
              </a:buClr>
              <a:buFont typeface="Wingdings" panose="05000000000000000000" pitchFamily="2" charset="2"/>
              <a:buChar char="ü"/>
            </a:pPr>
            <a:r>
              <a:rPr lang="en-ZA" sz="1800" dirty="0">
                <a:solidFill>
                  <a:srgbClr val="002060"/>
                </a:solidFill>
              </a:rPr>
              <a:t>All evidence needs to be collected to ensure a strong case (video footages, expert statements),</a:t>
            </a:r>
          </a:p>
          <a:p>
            <a:pPr lvl="2" algn="just">
              <a:buClr>
                <a:srgbClr val="002060"/>
              </a:buClr>
              <a:buFont typeface="Wingdings" panose="05000000000000000000" pitchFamily="2" charset="2"/>
              <a:buChar char="ü"/>
            </a:pPr>
            <a:r>
              <a:rPr lang="en-ZA" sz="1800" dirty="0">
                <a:solidFill>
                  <a:srgbClr val="002060"/>
                </a:solidFill>
              </a:rPr>
              <a:t>Involvement of Internal and external role players i.e. (SABRIC or Consumer Commissioner),</a:t>
            </a:r>
          </a:p>
          <a:p>
            <a:pPr lvl="2" algn="just">
              <a:buClr>
                <a:srgbClr val="002060"/>
              </a:buClr>
              <a:buFont typeface="Wingdings" panose="05000000000000000000" pitchFamily="2" charset="2"/>
              <a:buChar char="ü"/>
            </a:pPr>
            <a:r>
              <a:rPr lang="en-ZA" sz="1800" dirty="0">
                <a:solidFill>
                  <a:srgbClr val="002060"/>
                </a:solidFill>
              </a:rPr>
              <a:t>Screening of Employees employed by the retail industry,  </a:t>
            </a:r>
          </a:p>
          <a:p>
            <a:pPr lvl="2" algn="just">
              <a:buClr>
                <a:srgbClr val="002060"/>
              </a:buClr>
              <a:buFont typeface="Wingdings" panose="05000000000000000000" pitchFamily="2" charset="2"/>
              <a:buChar char="ü"/>
            </a:pPr>
            <a:r>
              <a:rPr lang="en-ZA" sz="1800" dirty="0">
                <a:solidFill>
                  <a:srgbClr val="002060"/>
                </a:solidFill>
              </a:rPr>
              <a:t>Creating a data base from detailed incident reports of all incidents of Theft, Fraud and vandalism as</a:t>
            </a:r>
          </a:p>
          <a:p>
            <a:pPr lvl="2" algn="just">
              <a:buClr>
                <a:srgbClr val="002060"/>
              </a:buClr>
              <a:buFont typeface="Wingdings" panose="05000000000000000000" pitchFamily="2" charset="2"/>
              <a:buChar char="ü"/>
            </a:pPr>
            <a:r>
              <a:rPr lang="en-ZA" sz="1800" dirty="0">
                <a:solidFill>
                  <a:srgbClr val="002060"/>
                </a:solidFill>
              </a:rPr>
              <a:t>Conduct detail audits of stolen items and circulate property with serial numbers.</a:t>
            </a:r>
          </a:p>
          <a:p>
            <a:pPr lvl="2" algn="just">
              <a:buClr>
                <a:srgbClr val="002060"/>
              </a:buClr>
              <a:buFont typeface="Wingdings" panose="05000000000000000000" pitchFamily="2" charset="2"/>
              <a:buChar char="ü"/>
            </a:pPr>
            <a:r>
              <a:rPr lang="en-ZA" sz="1800" dirty="0">
                <a:solidFill>
                  <a:srgbClr val="002060"/>
                </a:solidFill>
              </a:rPr>
              <a:t>Upgrading of surveillance and security measures are vital.</a:t>
            </a:r>
          </a:p>
          <a:p>
            <a:pPr lvl="2" algn="just">
              <a:buClr>
                <a:srgbClr val="002060"/>
              </a:buClr>
              <a:buFont typeface="Wingdings" panose="05000000000000000000" pitchFamily="2" charset="2"/>
              <a:buChar char="ü"/>
            </a:pPr>
            <a:r>
              <a:rPr lang="en-ZA" sz="1800" dirty="0">
                <a:solidFill>
                  <a:srgbClr val="002060"/>
                </a:solidFill>
              </a:rPr>
              <a:t>Provide new and modern techniques to deal with crime threats.</a:t>
            </a:r>
          </a:p>
          <a:p>
            <a:pPr lvl="2" algn="just">
              <a:buClr>
                <a:srgbClr val="002060"/>
              </a:buClr>
              <a:buFont typeface="Wingdings" panose="05000000000000000000" pitchFamily="2" charset="2"/>
              <a:buChar char="ü"/>
            </a:pPr>
            <a:r>
              <a:rPr lang="en-ZA" sz="1800" dirty="0">
                <a:solidFill>
                  <a:srgbClr val="002060"/>
                </a:solidFill>
              </a:rPr>
              <a:t>Tasking of informers, trace and arrest the suspects involved. </a:t>
            </a:r>
          </a:p>
        </p:txBody>
      </p:sp>
      <p:sp>
        <p:nvSpPr>
          <p:cNvPr id="4" name="Slide Number Placeholder 3">
            <a:extLst>
              <a:ext uri="{FF2B5EF4-FFF2-40B4-BE49-F238E27FC236}">
                <a16:creationId xmlns:a16="http://schemas.microsoft.com/office/drawing/2014/main" id="{EC6BE37E-B31E-FFFC-7B5F-84717CE13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44344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8333" y="6583680"/>
            <a:ext cx="973667"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prstClr val="black">
                    <a:lumMod val="50000"/>
                    <a:lumOff val="50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ZA" sz="1200" b="1" i="0" u="none" strike="noStrike" kern="1200" cap="none" spc="0" normalizeH="0" baseline="0" noProof="0" dirty="0">
              <a:ln>
                <a:noFill/>
              </a:ln>
              <a:solidFill>
                <a:prstClr val="black">
                  <a:lumMod val="50000"/>
                  <a:lumOff val="50000"/>
                </a:prstClr>
              </a:solidFill>
              <a:effectLst/>
              <a:uLnTx/>
              <a:uFillTx/>
              <a:latin typeface="Tw Cen MT Condensed" panose="020B0606020104020203"/>
              <a:ea typeface="+mn-ea"/>
              <a:cs typeface="+mn-cs"/>
            </a:endParaRPr>
          </a:p>
        </p:txBody>
      </p:sp>
      <p:sp>
        <p:nvSpPr>
          <p:cNvPr id="4" name="Title 3"/>
          <p:cNvSpPr>
            <a:spLocks noGrp="1"/>
          </p:cNvSpPr>
          <p:nvPr>
            <p:ph type="ctrTitle"/>
          </p:nvPr>
        </p:nvSpPr>
        <p:spPr>
          <a:xfrm>
            <a:off x="1095022" y="2997469"/>
            <a:ext cx="9894523" cy="1463040"/>
          </a:xfrm>
          <a:solidFill>
            <a:srgbClr val="002060"/>
          </a:solidFill>
        </p:spPr>
        <p:txBody>
          <a:bodyPr/>
          <a:lstStyle/>
          <a:p>
            <a:r>
              <a:rPr lang="en-ZA" b="1" dirty="0">
                <a:solidFill>
                  <a:schemeClr val="bg1"/>
                </a:solidFill>
                <a:effectLst>
                  <a:outerShdw blurRad="38100" dist="38100" dir="2700000" algn="tl">
                    <a:srgbClr val="000000">
                      <a:alpha val="43137"/>
                    </a:srgbClr>
                  </a:outerShdw>
                </a:effectLst>
              </a:rPr>
              <a:t>CONCLUSION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297" y="3224275"/>
            <a:ext cx="876190" cy="876190"/>
          </a:xfrm>
          <a:prstGeom prst="rect">
            <a:avLst/>
          </a:prstGeom>
        </p:spPr>
      </p:pic>
    </p:spTree>
    <p:extLst>
      <p:ext uri="{BB962C8B-B14F-4D97-AF65-F5344CB8AC3E}">
        <p14:creationId xmlns:p14="http://schemas.microsoft.com/office/powerpoint/2010/main" val="743739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677" y="144957"/>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conclusion</a:t>
            </a:r>
          </a:p>
        </p:txBody>
      </p:sp>
      <p:sp>
        <p:nvSpPr>
          <p:cNvPr id="3" name="Content Placeholder 2"/>
          <p:cNvSpPr>
            <a:spLocks noGrp="1"/>
          </p:cNvSpPr>
          <p:nvPr>
            <p:ph idx="1"/>
          </p:nvPr>
        </p:nvSpPr>
        <p:spPr>
          <a:xfrm>
            <a:off x="705069" y="1678609"/>
            <a:ext cx="11216250" cy="2867258"/>
          </a:xfrm>
        </p:spPr>
        <p:txBody>
          <a:bodyPr>
            <a:noAutofit/>
          </a:bodyPr>
          <a:lstStyle/>
          <a:p>
            <a:pPr lvl="0"/>
            <a:r>
              <a:rPr lang="en-ZA" sz="2000" dirty="0">
                <a:solidFill>
                  <a:schemeClr val="accent1">
                    <a:lumMod val="50000"/>
                  </a:schemeClr>
                </a:solidFill>
                <a:latin typeface="Arial" panose="020B0604020202020204" pitchFamily="34" charset="0"/>
                <a:cs typeface="Arial" panose="020B0604020202020204" pitchFamily="34" charset="0"/>
              </a:rPr>
              <a:t>The South African Police Service remains resolute to fulfil its Constitutional mandate in terms of Section 205 (3) of the Constitution and continue to implement all efforts to ensure all people are and feel safe.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281553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9844" y="3878750"/>
            <a:ext cx="4447206" cy="646331"/>
          </a:xfrm>
          <a:prstGeom prst="rect">
            <a:avLst/>
          </a:prstGeom>
          <a:noFill/>
        </p:spPr>
        <p:txBody>
          <a:bodyPr wrap="square" rtlCol="0">
            <a:spAutoFit/>
          </a:bodyPr>
          <a:lstStyle/>
          <a:p>
            <a:pPr algn="ctr"/>
            <a:r>
              <a:rPr lang="en-ZA"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37642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7D657-0830-3CD5-7316-631E490F9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FCA20-6E1C-C048-0CAB-BDB19B1530AA}"/>
              </a:ext>
            </a:extLst>
          </p:cNvPr>
          <p:cNvSpPr>
            <a:spLocks noGrp="1"/>
          </p:cNvSpPr>
          <p:nvPr>
            <p:ph type="title"/>
          </p:nvPr>
        </p:nvSpPr>
        <p:spPr>
          <a:xfrm>
            <a:off x="1089445" y="295082"/>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INTRODUCTION</a:t>
            </a:r>
          </a:p>
        </p:txBody>
      </p:sp>
      <p:sp>
        <p:nvSpPr>
          <p:cNvPr id="3" name="Content Placeholder 2">
            <a:extLst>
              <a:ext uri="{FF2B5EF4-FFF2-40B4-BE49-F238E27FC236}">
                <a16:creationId xmlns:a16="http://schemas.microsoft.com/office/drawing/2014/main" id="{8CDA1653-A303-5E81-9FF6-BC7A8F91C748}"/>
              </a:ext>
            </a:extLst>
          </p:cNvPr>
          <p:cNvSpPr>
            <a:spLocks noGrp="1"/>
          </p:cNvSpPr>
          <p:nvPr>
            <p:ph idx="1"/>
          </p:nvPr>
        </p:nvSpPr>
        <p:spPr>
          <a:xfrm>
            <a:off x="740872" y="1258548"/>
            <a:ext cx="11043969" cy="5599452"/>
          </a:xfrm>
        </p:spPr>
        <p:txBody>
          <a:bodyPr>
            <a:normAutofit fontScale="92500"/>
          </a:bodyPr>
          <a:lstStyle/>
          <a:p>
            <a:pPr lvl="1">
              <a:buFont typeface="Arial" panose="020B0604020202020204" pitchFamily="34" charset="0"/>
              <a:buChar char="•"/>
            </a:pPr>
            <a:r>
              <a:rPr lang="en-ZA"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retail industry faces significant challenges from various types of crimes, including theft, robbery, and cybercrime, which can have a substantial impact on businesses and the economy.</a:t>
            </a:r>
            <a:endParaRPr lang="en-ZA"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p>
            <a:pPr lvl="1">
              <a:buFont typeface="Arial" panose="020B0604020202020204" pitchFamily="34" charset="0"/>
              <a:buChar char="•"/>
            </a:pPr>
            <a:r>
              <a:rPr lang="en-ZA"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Crimes in the retail industry can result in financial losses, damage to property, and harm to employees and customers, ultimately affecting the overall profitability and sustainability of businesses.</a:t>
            </a:r>
            <a:endParaRPr lang="en-ZA"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p>
            <a:pPr lvl="1">
              <a:buFont typeface="Arial" panose="020B0604020202020204" pitchFamily="34" charset="0"/>
              <a:buChar char="•"/>
            </a:pPr>
            <a:r>
              <a:rPr lang="en-ZA"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Addressing crimes in the retail industry requires a collaborative effort between retailers, law enforcement agencies, and other stakeholders to share intelligence, best practices, and resources.</a:t>
            </a:r>
            <a:endParaRPr lang="en-ZA"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p>
            <a:pPr lvl="1">
              <a:buFont typeface="Arial" panose="020B0604020202020204" pitchFamily="34" charset="0"/>
              <a:buChar char="•"/>
            </a:pPr>
            <a:r>
              <a:rPr lang="en-ZA"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 retail industry is constantly evolving, and crime trends are shifting, with the rise of e-commerce and digital payments creating new opportunities for cybercrime and online fraud.</a:t>
            </a:r>
            <a:endParaRPr lang="en-ZA" dirty="0">
              <a:solidFill>
                <a:srgbClr val="002060"/>
              </a:solidFill>
              <a:effectLst/>
              <a:latin typeface="Arial" panose="020B0604020202020204" pitchFamily="34" charset="0"/>
              <a:ea typeface="Aptos" panose="020B0004020202020204" pitchFamily="34" charset="0"/>
              <a:cs typeface="Arial" panose="020B0604020202020204" pitchFamily="34" charset="0"/>
            </a:endParaRPr>
          </a:p>
          <a:p>
            <a:pPr lvl="1">
              <a:buFont typeface="Arial" panose="020B0604020202020204" pitchFamily="34" charset="0"/>
              <a:buChar char="•"/>
            </a:pPr>
            <a:r>
              <a:rPr lang="en-ZA"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Prevention is key to addressing crimes in the retail industry, and a proactive approach can help to reduce the risk of crimes occurring and minimize their impact.</a:t>
            </a:r>
            <a:endParaRPr lang="en-ZA" dirty="0">
              <a:solidFill>
                <a:srgbClr val="002060"/>
              </a:solidFill>
            </a:endParaRPr>
          </a:p>
        </p:txBody>
      </p:sp>
      <p:sp>
        <p:nvSpPr>
          <p:cNvPr id="4" name="Slide Number Placeholder 3">
            <a:extLst>
              <a:ext uri="{FF2B5EF4-FFF2-40B4-BE49-F238E27FC236}">
                <a16:creationId xmlns:a16="http://schemas.microsoft.com/office/drawing/2014/main" id="{BB695951-ECEA-74DC-57A0-C49C36466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94772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8333" y="6583680"/>
            <a:ext cx="973667"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prstClr val="black">
                    <a:lumMod val="50000"/>
                    <a:lumOff val="50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1" i="0" u="none" strike="noStrike" kern="1200" cap="none" spc="0" normalizeH="0" baseline="0" noProof="0" dirty="0">
              <a:ln>
                <a:noFill/>
              </a:ln>
              <a:solidFill>
                <a:prstClr val="black">
                  <a:lumMod val="50000"/>
                  <a:lumOff val="50000"/>
                </a:prstClr>
              </a:solidFill>
              <a:effectLst/>
              <a:uLnTx/>
              <a:uFillTx/>
              <a:latin typeface="Tw Cen MT Condensed" panose="020B0606020104020203"/>
              <a:ea typeface="+mn-ea"/>
              <a:cs typeface="+mn-cs"/>
            </a:endParaRPr>
          </a:p>
        </p:txBody>
      </p:sp>
      <p:sp>
        <p:nvSpPr>
          <p:cNvPr id="4" name="Title 3"/>
          <p:cNvSpPr>
            <a:spLocks noGrp="1"/>
          </p:cNvSpPr>
          <p:nvPr>
            <p:ph type="ctrTitle"/>
          </p:nvPr>
        </p:nvSpPr>
        <p:spPr>
          <a:xfrm>
            <a:off x="1095022" y="2997469"/>
            <a:ext cx="9894523" cy="1463040"/>
          </a:xfrm>
          <a:solidFill>
            <a:srgbClr val="002060"/>
          </a:solidFill>
        </p:spPr>
        <p:txBody>
          <a:bodyPr/>
          <a:lstStyle/>
          <a:p>
            <a:r>
              <a:rPr lang="en-ZA" b="1" dirty="0">
                <a:solidFill>
                  <a:schemeClr val="bg1"/>
                </a:solidFill>
                <a:effectLst>
                  <a:outerShdw blurRad="38100" dist="38100" dir="2700000" algn="tl">
                    <a:srgbClr val="000000">
                      <a:alpha val="43137"/>
                    </a:srgbClr>
                  </a:outerShdw>
                </a:effectLst>
              </a:rPr>
              <a:t>CRIME THREAT ANALYIS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297" y="3224275"/>
            <a:ext cx="876190" cy="876190"/>
          </a:xfrm>
          <a:prstGeom prst="rect">
            <a:avLst/>
          </a:prstGeom>
        </p:spPr>
      </p:pic>
    </p:spTree>
    <p:extLst>
      <p:ext uri="{BB962C8B-B14F-4D97-AF65-F5344CB8AC3E}">
        <p14:creationId xmlns:p14="http://schemas.microsoft.com/office/powerpoint/2010/main" val="3433758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73" y="18590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 CRIME THREAT ANALYSIS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
        <p:nvSpPr>
          <p:cNvPr id="8" name="TextBox 7">
            <a:extLst>
              <a:ext uri="{FF2B5EF4-FFF2-40B4-BE49-F238E27FC236}">
                <a16:creationId xmlns:a16="http://schemas.microsoft.com/office/drawing/2014/main" id="{30BA50EA-5DAD-9F87-E250-7CB2BDFEC9CB}"/>
              </a:ext>
            </a:extLst>
          </p:cNvPr>
          <p:cNvSpPr txBox="1"/>
          <p:nvPr/>
        </p:nvSpPr>
        <p:spPr>
          <a:xfrm>
            <a:off x="866634" y="1185503"/>
            <a:ext cx="10703326" cy="502701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retail industry is one of the sectors most affected by business robberies, which have a significant negative impact on the South African economy. These crimes are estimated to cost at least 10% of the country’s Gross Domestic Product (GDP) annually, contributing to financial losses, increased security expenditures, and missed economic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Direct Costs</a:t>
            </a:r>
            <a:r>
              <a:rPr kumimoji="0" lang="en-Z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Loss of goods and cash:</a:t>
            </a: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Businesses suffer direct financial losses when criminals steal assets and revenue.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Security and insurance expenses:</a:t>
            </a: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Companies are forced to invest heavily in security upgrades, higher insurance premiums, and, in some cases, private security services to mitigate future risks.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Property damage:</a:t>
            </a:r>
            <a:r>
              <a:rPr kumimoji="0" lang="en-ZA"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Robberies often result in physical damage to business premises, leading to costly repairs and, in severe cases, temporary closures that disrupt operations.</a:t>
            </a:r>
          </a:p>
        </p:txBody>
      </p:sp>
    </p:spTree>
    <p:extLst>
      <p:ext uri="{BB962C8B-B14F-4D97-AF65-F5344CB8AC3E}">
        <p14:creationId xmlns:p14="http://schemas.microsoft.com/office/powerpoint/2010/main" val="207734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0FB8E-56AF-A428-FADD-2A15632E1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17ABA-08F0-3C35-82BB-0B7D792CF2C4}"/>
              </a:ext>
            </a:extLst>
          </p:cNvPr>
          <p:cNvSpPr>
            <a:spLocks noGrp="1"/>
          </p:cNvSpPr>
          <p:nvPr>
            <p:ph type="title"/>
          </p:nvPr>
        </p:nvSpPr>
        <p:spPr>
          <a:xfrm>
            <a:off x="1106295" y="117030"/>
            <a:ext cx="9276865" cy="730445"/>
          </a:xfrm>
        </p:spPr>
        <p:txBody>
          <a:bodyPr/>
          <a:lstStyle/>
          <a:p>
            <a:pPr lvl="0" algn="ctr">
              <a:lnSpc>
                <a:spcPct val="140000"/>
              </a:lnSpc>
              <a:spcBef>
                <a:spcPts val="0"/>
              </a:spcBef>
              <a:defRPr/>
            </a:pPr>
            <a:r>
              <a:rPr lang="en-ZA" sz="2800" b="1" dirty="0">
                <a:solidFill>
                  <a:srgbClr val="002060"/>
                </a:solidFill>
                <a:effectLst>
                  <a:outerShdw blurRad="38100" dist="38100" dir="2700000" algn="tl">
                    <a:srgbClr val="000000">
                      <a:alpha val="43137"/>
                    </a:srgbClr>
                  </a:outerShdw>
                </a:effectLst>
              </a:rPr>
              <a:t> CRIME THREAT ANALYSIS</a:t>
            </a:r>
          </a:p>
        </p:txBody>
      </p:sp>
      <p:sp>
        <p:nvSpPr>
          <p:cNvPr id="3" name="Content Placeholder 2">
            <a:extLst>
              <a:ext uri="{FF2B5EF4-FFF2-40B4-BE49-F238E27FC236}">
                <a16:creationId xmlns:a16="http://schemas.microsoft.com/office/drawing/2014/main" id="{9EA36D28-BEB8-8B45-C06D-22C0549A02C8}"/>
              </a:ext>
            </a:extLst>
          </p:cNvPr>
          <p:cNvSpPr>
            <a:spLocks noGrp="1"/>
          </p:cNvSpPr>
          <p:nvPr>
            <p:ph idx="1"/>
          </p:nvPr>
        </p:nvSpPr>
        <p:spPr>
          <a:xfrm>
            <a:off x="917860" y="997581"/>
            <a:ext cx="10975730" cy="5586099"/>
          </a:xfrm>
        </p:spPr>
        <p:txBody>
          <a:bodyPr>
            <a:noAutofit/>
          </a:bodyPr>
          <a:lstStyle/>
          <a:p>
            <a:pPr lvl="1">
              <a:buFont typeface="Arial" panose="020B0604020202020204" pitchFamily="34" charset="0"/>
              <a:buChar char="•"/>
            </a:pPr>
            <a:r>
              <a:rPr lang="en-ZA" dirty="0">
                <a:solidFill>
                  <a:srgbClr val="002060"/>
                </a:solidFill>
                <a:latin typeface="Arial" panose="020B0604020202020204" pitchFamily="34" charset="0"/>
                <a:cs typeface="Arial" panose="020B0604020202020204" pitchFamily="34" charset="0"/>
              </a:rPr>
              <a:t>The most common </a:t>
            </a:r>
            <a:r>
              <a:rPr lang="en-ZA" b="1" dirty="0">
                <a:solidFill>
                  <a:srgbClr val="002060"/>
                </a:solidFill>
                <a:latin typeface="Arial" panose="020B0604020202020204" pitchFamily="34" charset="0"/>
                <a:cs typeface="Arial" panose="020B0604020202020204" pitchFamily="34" charset="0"/>
              </a:rPr>
              <a:t>MODUS OPERANDI </a:t>
            </a:r>
            <a:r>
              <a:rPr lang="en-ZA" dirty="0">
                <a:solidFill>
                  <a:srgbClr val="002060"/>
                </a:solidFill>
                <a:latin typeface="Arial" panose="020B0604020202020204" pitchFamily="34" charset="0"/>
                <a:cs typeface="Arial" panose="020B0604020202020204" pitchFamily="34" charset="0"/>
              </a:rPr>
              <a:t>used by criminals involves two or more perpetrators entering a business premises, where they threaten and intimidate victims at gunpoint or with knives to seize goods and large sums of cash.</a:t>
            </a:r>
          </a:p>
          <a:p>
            <a:pPr lvl="1">
              <a:buFont typeface="Arial" panose="020B0604020202020204" pitchFamily="34" charset="0"/>
              <a:buChar char="•"/>
            </a:pPr>
            <a:r>
              <a:rPr lang="en-ZA" dirty="0">
                <a:solidFill>
                  <a:srgbClr val="002060"/>
                </a:solidFill>
                <a:latin typeface="Arial" panose="020B0604020202020204" pitchFamily="34" charset="0"/>
                <a:cs typeface="Arial" panose="020B0604020202020204" pitchFamily="34" charset="0"/>
              </a:rPr>
              <a:t>Typically, suspects approach a targeted store or business under the guise of being customers. Once inside, they swiftly draw firearms, often aiming them at cashiers or managers to forcefully demand cash and valuables. In some cases, the cashier is coerced at gunpoint to open the safe, increasing the scale of the theft.</a:t>
            </a:r>
          </a:p>
          <a:p>
            <a:pPr lvl="1">
              <a:buFont typeface="Arial" panose="020B0604020202020204" pitchFamily="34" charset="0"/>
              <a:buChar char="•"/>
            </a:pPr>
            <a:r>
              <a:rPr lang="en-ZA" dirty="0">
                <a:solidFill>
                  <a:srgbClr val="002060"/>
                </a:solidFill>
                <a:latin typeface="Arial" panose="020B0604020202020204" pitchFamily="34" charset="0"/>
                <a:cs typeface="Arial" panose="020B0604020202020204" pitchFamily="34" charset="0"/>
              </a:rPr>
              <a:t>During these crimes, murder and attempted murder frequently occur, with victims being shot in the course of the criminal act.</a:t>
            </a:r>
          </a:p>
          <a:p>
            <a:pPr lvl="1">
              <a:buFont typeface="Arial" panose="020B0604020202020204" pitchFamily="34" charset="0"/>
              <a:buChar char="•"/>
            </a:pPr>
            <a:r>
              <a:rPr lang="en-ZA" dirty="0">
                <a:solidFill>
                  <a:srgbClr val="002060"/>
                </a:solidFill>
                <a:latin typeface="Arial" panose="020B0604020202020204" pitchFamily="34" charset="0"/>
                <a:cs typeface="Arial" panose="020B0604020202020204" pitchFamily="34" charset="0"/>
              </a:rPr>
              <a:t>Firearms such as handguns, pistols, and revolvers play a significant role in the execution of these robberies, contributing to the severity of the attacks.</a:t>
            </a:r>
          </a:p>
          <a:p>
            <a:pPr lvl="1">
              <a:lnSpc>
                <a:spcPct val="100000"/>
              </a:lnSpc>
              <a:buFont typeface="Arial" panose="020B0604020202020204" pitchFamily="34" charset="0"/>
              <a:buChar char="•"/>
            </a:pPr>
            <a:endParaRPr lang="en-ZA" sz="1600" b="1"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9522608-9008-B312-5059-7CC519DB0A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200" b="1" i="0" u="none" strike="noStrike" kern="1200" cap="none" spc="0" normalizeH="0" baseline="0" noProof="0" smtClean="0">
                <a:ln>
                  <a:noFill/>
                </a:ln>
                <a:solidFill>
                  <a:srgbClr val="E7E6E6">
                    <a:lumMod val="50000"/>
                  </a:srgb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1" i="0" u="none" strike="noStrike" kern="1200" cap="none" spc="0" normalizeH="0" baseline="0" noProof="0" dirty="0">
              <a:ln>
                <a:noFill/>
              </a:ln>
              <a:solidFill>
                <a:srgbClr val="E7E6E6">
                  <a:lumMod val="50000"/>
                </a:srgb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533230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34839</TotalTime>
  <Words>2181</Words>
  <Application>Microsoft Office PowerPoint</Application>
  <PresentationFormat>Widescreen</PresentationFormat>
  <Paragraphs>303</Paragraphs>
  <Slides>54</Slides>
  <Notes>48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54</vt:i4>
      </vt:variant>
    </vt:vector>
  </HeadingPairs>
  <TitlesOfParts>
    <vt:vector size="67" baseType="lpstr">
      <vt:lpstr>Arial</vt:lpstr>
      <vt:lpstr>Britannic Bold</vt:lpstr>
      <vt:lpstr>Calibri</vt:lpstr>
      <vt:lpstr>Calibri Light</vt:lpstr>
      <vt:lpstr>Segoe UI</vt:lpstr>
      <vt:lpstr>Symbol</vt:lpstr>
      <vt:lpstr>Times New Roman</vt:lpstr>
      <vt:lpstr>Tw Cen MT</vt:lpstr>
      <vt:lpstr>Tw Cen MT Condensed</vt:lpstr>
      <vt:lpstr>Wingdings</vt:lpstr>
      <vt:lpstr>Wingdings 3</vt:lpstr>
      <vt:lpstr>Integral</vt:lpstr>
      <vt:lpstr>Custom Design</vt:lpstr>
      <vt:lpstr>PowerPoint Presentation</vt:lpstr>
      <vt:lpstr>PowerPoint Presentation</vt:lpstr>
      <vt:lpstr>PURPOSE</vt:lpstr>
      <vt:lpstr>PURPOSE</vt:lpstr>
      <vt:lpstr>INTRODUCTION</vt:lpstr>
      <vt:lpstr>INTRODUCTION</vt:lpstr>
      <vt:lpstr>CRIME THREAT ANALYIS</vt:lpstr>
      <vt:lpstr> CRIME THREAT ANALYSIS</vt:lpstr>
      <vt:lpstr> CRIME THREAT ANALYSIS</vt:lpstr>
      <vt:lpstr> CRIME THREAT ANALYSIS</vt:lpstr>
      <vt:lpstr> CRIME THREAT ANALYSIS</vt:lpstr>
      <vt:lpstr>Crime overview</vt:lpstr>
      <vt:lpstr>Crime overview</vt:lpstr>
      <vt:lpstr>Crime overview</vt:lpstr>
      <vt:lpstr>PowerPoint Presentation</vt:lpstr>
      <vt:lpstr>Robbery at non-residential premises: top instrument's used: Oct 2024 to Dec 2024 </vt:lpstr>
      <vt:lpstr>Robbery at non-residential premises:  top METHODS used Oct 2024 to Dec 2024 </vt:lpstr>
      <vt:lpstr>Robbery at non-residential premises:  DAY OF WEEK :Oct 2024 to Dec 2024 </vt:lpstr>
      <vt:lpstr>Robbery at non-residential premises:  time Oct 2024 to Dec 2024 </vt:lpstr>
      <vt:lpstr>PowerPoint Presentation</vt:lpstr>
      <vt:lpstr>Burglary at non-residential premises:  top instrument's used : Oct 2024 to Dec 2024 </vt:lpstr>
      <vt:lpstr>Burglary at non-residential premises: top METHODS used : Oct 2024 to Dec 2024 </vt:lpstr>
      <vt:lpstr>Burglary at non-residential premises:  DAY OF WEEK : Oct 2024 to Dec 2024 </vt:lpstr>
      <vt:lpstr>Burglary at non-residential premises:  time :Oct 2024 to Dec 2024 </vt:lpstr>
      <vt:lpstr>Robbery of cash in transit</vt:lpstr>
      <vt:lpstr>Robbery of cash in transit (CIT)  3rd Quarter 2024/2025</vt:lpstr>
      <vt:lpstr>Cash-in-transit (CIT) robberies:  top instrument's used :Oct 2024 to Dec 2024 </vt:lpstr>
      <vt:lpstr>Cash-in-transit (CIT) robberies:  top METHODS used : Oct 2024 to Dec 2024 </vt:lpstr>
      <vt:lpstr>Cash-in-transit (CIT) robberies:  DAY OF WEEK :Oct 2024 to Dec 2024 </vt:lpstr>
      <vt:lpstr>Cash-in-transit (CIT) robberies:  time distribution : Oct 2024 to Dec 2024 </vt:lpstr>
      <vt:lpstr>Commercial crime</vt:lpstr>
      <vt:lpstr>Commercial crime:  top instrument's used :Oct 2024 to Dec 2024 </vt:lpstr>
      <vt:lpstr>Commercial crime:  top METHODS used : Oct 2024 to Dec 2024 </vt:lpstr>
      <vt:lpstr>Commercial crime:  DAY OF WEEK : Oct 2024 to Dec 2024 </vt:lpstr>
      <vt:lpstr>Commercial crime:  time distribution :Oct 2024 to Dec 2024 </vt:lpstr>
      <vt:lpstr>Truck hijacking</vt:lpstr>
      <vt:lpstr>Truck Hijacking:  top instrument's used :Oct 2024 to Dec 2024 </vt:lpstr>
      <vt:lpstr>Truck Hijacking:  top METHODS used :Oct 2024 to Dec 2024 </vt:lpstr>
      <vt:lpstr>Truck Hijacking:  DAY OF WEEK :Oct 2024 to Dec 2024 </vt:lpstr>
      <vt:lpstr>Truck Hijacking: time distribution Oct 2024 to Dec 2024 </vt:lpstr>
      <vt:lpstr>All theft not mentioned elsewhere</vt:lpstr>
      <vt:lpstr>Theft General:  top instrument's used :Oct 2024 to Dec 2024 </vt:lpstr>
      <vt:lpstr>Theft General:  top METHODS used :Oct 2024 to Dec 2024 </vt:lpstr>
      <vt:lpstr>Theft General:  DAY OF WEEK :Oct 2024 to Dec 2024 </vt:lpstr>
      <vt:lpstr>Theft General:  time distribution :Oct 2024 to Dec 2024 </vt:lpstr>
      <vt:lpstr>MITIGATING MEASURES  </vt:lpstr>
      <vt:lpstr> MITIGATING MEASURES : PROACTIVE</vt:lpstr>
      <vt:lpstr> MITIGATING MEASURES : PROACTIVE (2)</vt:lpstr>
      <vt:lpstr> MITIGATING MEASURES : PROACTIVE (3)</vt:lpstr>
      <vt:lpstr> MITIGATING MEASURES : reactive</vt:lpstr>
      <vt:lpstr> MITIGATING MEASURES : reactive (2)</vt:lpstr>
      <vt:lpstr>CONCLUSION</vt:lpstr>
      <vt:lpstr>conclusion</vt:lpstr>
      <vt:lpstr>PowerPoint Presentation</vt:lpstr>
    </vt:vector>
  </TitlesOfParts>
  <Company>SAPS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Response Plan</dc:title>
  <dc:creator>GanessJ@saps.gov.za</dc:creator>
  <cp:lastModifiedBy>GP:OD &amp; Strat Man Provincial Head</cp:lastModifiedBy>
  <cp:revision>2978</cp:revision>
  <cp:lastPrinted>2025-02-04T08:58:06Z</cp:lastPrinted>
  <dcterms:created xsi:type="dcterms:W3CDTF">2019-09-14T12:11:30Z</dcterms:created>
  <dcterms:modified xsi:type="dcterms:W3CDTF">2025-05-13T15:15:08Z</dcterms:modified>
</cp:coreProperties>
</file>